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57" r:id="rId5"/>
    <p:sldId id="286" r:id="rId6"/>
    <p:sldId id="287" r:id="rId7"/>
    <p:sldId id="288" r:id="rId8"/>
    <p:sldId id="290" r:id="rId9"/>
    <p:sldId id="291" r:id="rId10"/>
    <p:sldId id="281" r:id="rId11"/>
    <p:sldId id="283" r:id="rId12"/>
    <p:sldId id="284" r:id="rId13"/>
    <p:sldId id="276" r:id="rId14"/>
    <p:sldId id="274" r:id="rId15"/>
    <p:sldId id="275" r:id="rId16"/>
    <p:sldId id="277" r:id="rId17"/>
    <p:sldId id="285" r:id="rId18"/>
    <p:sldId id="278" r:id="rId19"/>
    <p:sldId id="279" r:id="rId20"/>
    <p:sldId id="269" r:id="rId21"/>
    <p:sldId id="270" r:id="rId22"/>
    <p:sldId id="272" r:id="rId23"/>
    <p:sldId id="273" r:id="rId24"/>
    <p:sldId id="263" r:id="rId25"/>
    <p:sldId id="258" r:id="rId26"/>
    <p:sldId id="265" r:id="rId27"/>
    <p:sldId id="266" r:id="rId28"/>
    <p:sldId id="26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2514600"/>
            <a:ext cx="8382000" cy="4154984"/>
          </a:xfrm>
          <a:prstGeom prst="rect">
            <a:avLst/>
          </a:prstGeom>
        </p:spPr>
        <p:txBody>
          <a:bodyPr wrap="square">
            <a:spAutoFit/>
          </a:bodyPr>
          <a:lstStyle/>
          <a:p>
            <a:r>
              <a:rPr lang="en-US" sz="2400" dirty="0" smtClean="0">
                <a:latin typeface="Garamond" pitchFamily="18" charset="0"/>
              </a:rPr>
              <a:t>Consumable electrodes are used.  </a:t>
            </a:r>
          </a:p>
          <a:p>
            <a:r>
              <a:rPr lang="en-US" sz="2400" dirty="0" smtClean="0">
                <a:latin typeface="Garamond" pitchFamily="18" charset="0"/>
              </a:rPr>
              <a:t>---Mostly coated electrodes.</a:t>
            </a:r>
            <a:br>
              <a:rPr lang="en-US" sz="2400" dirty="0" smtClean="0">
                <a:latin typeface="Garamond" pitchFamily="18" charset="0"/>
              </a:rPr>
            </a:br>
            <a:r>
              <a:rPr lang="en-US" sz="2400" dirty="0" smtClean="0">
                <a:latin typeface="Garamond" pitchFamily="18" charset="0"/>
              </a:rPr>
              <a:t>---Rarely bare electrodes are used</a:t>
            </a:r>
          </a:p>
          <a:p>
            <a:r>
              <a:rPr lang="en-US" sz="2400" dirty="0" smtClean="0">
                <a:latin typeface="Garamond" pitchFamily="18" charset="0"/>
              </a:rPr>
              <a:t>	(Only for low carbon steel and wrought iron).</a:t>
            </a:r>
          </a:p>
          <a:p>
            <a:endParaRPr lang="en-US" sz="2400" dirty="0" smtClean="0">
              <a:latin typeface="Garamond" pitchFamily="18" charset="0"/>
            </a:endParaRPr>
          </a:p>
          <a:p>
            <a:pPr algn="just"/>
            <a:r>
              <a:rPr lang="en-US" sz="2400" dirty="0" smtClean="0">
                <a:latin typeface="Garamond" pitchFamily="18" charset="0"/>
              </a:rPr>
              <a:t>In this process electrode burns and produces a dense smoke which shields the metal drops during their transfer from electrode to weld pool. </a:t>
            </a:r>
          </a:p>
          <a:p>
            <a:pPr algn="just"/>
            <a:r>
              <a:rPr lang="en-US" sz="2400" dirty="0" smtClean="0">
                <a:latin typeface="Garamond" pitchFamily="18" charset="0"/>
              </a:rPr>
              <a:t>At the same time coating melts and forms slag.</a:t>
            </a:r>
            <a:br>
              <a:rPr lang="en-US" sz="2400" dirty="0" smtClean="0">
                <a:latin typeface="Garamond" pitchFamily="18" charset="0"/>
              </a:rPr>
            </a:br>
            <a:r>
              <a:rPr lang="en-US" sz="2400" dirty="0" smtClean="0">
                <a:latin typeface="Garamond" pitchFamily="18" charset="0"/>
              </a:rPr>
              <a:t>During welding the parent metal also melts and it mixed with electrode material and finally solidified together.</a:t>
            </a:r>
            <a:endParaRPr lang="en-US" sz="2400" dirty="0">
              <a:latin typeface="Garamond" pitchFamily="18" charset="0"/>
            </a:endParaRPr>
          </a:p>
        </p:txBody>
      </p:sp>
      <p:sp>
        <p:nvSpPr>
          <p:cNvPr id="6" name="Rectangle 5"/>
          <p:cNvSpPr/>
          <p:nvPr/>
        </p:nvSpPr>
        <p:spPr>
          <a:xfrm>
            <a:off x="1295400" y="228600"/>
            <a:ext cx="7162800" cy="523220"/>
          </a:xfrm>
          <a:prstGeom prst="rect">
            <a:avLst/>
          </a:prstGeom>
        </p:spPr>
        <p:txBody>
          <a:bodyPr wrap="square">
            <a:spAutoFit/>
          </a:bodyPr>
          <a:lstStyle/>
          <a:p>
            <a:pPr lvl="0"/>
            <a:r>
              <a:rPr lang="en-US" sz="2800" b="1" dirty="0" smtClean="0">
                <a:solidFill>
                  <a:prstClr val="black"/>
                </a:solidFill>
                <a:latin typeface="Garamond" pitchFamily="18" charset="0"/>
              </a:rPr>
              <a:t>Shielded metal arc welding  (Stick welding)</a:t>
            </a:r>
            <a:endParaRPr lang="en-US" sz="2800" b="1" dirty="0"/>
          </a:p>
        </p:txBody>
      </p:sp>
      <p:pic>
        <p:nvPicPr>
          <p:cNvPr id="4" name="Picture 2" descr="https://sites.google.com/site/gobanengineeringnotes/_/rsrc/1281043075254/welding/manual-metal-arc-mma-welding/Image%202.png?height=149&amp;width=418"/>
          <p:cNvPicPr>
            <a:picLocks noChangeAspect="1" noChangeArrowheads="1"/>
          </p:cNvPicPr>
          <p:nvPr/>
        </p:nvPicPr>
        <p:blipFill>
          <a:blip r:embed="rId2"/>
          <a:srcRect/>
          <a:stretch>
            <a:fillRect/>
          </a:stretch>
        </p:blipFill>
        <p:spPr bwMode="auto">
          <a:xfrm>
            <a:off x="4724400" y="990600"/>
            <a:ext cx="3879359" cy="2181226"/>
          </a:xfrm>
          <a:prstGeom prst="rect">
            <a:avLst/>
          </a:prstGeom>
          <a:noFill/>
        </p:spPr>
      </p:pic>
      <p:sp>
        <p:nvSpPr>
          <p:cNvPr id="7" name="Rectangle 6"/>
          <p:cNvSpPr/>
          <p:nvPr/>
        </p:nvSpPr>
        <p:spPr>
          <a:xfrm>
            <a:off x="609600" y="762000"/>
            <a:ext cx="3810000" cy="1631216"/>
          </a:xfrm>
          <a:prstGeom prst="rect">
            <a:avLst/>
          </a:prstGeom>
        </p:spPr>
        <p:txBody>
          <a:bodyPr wrap="square">
            <a:spAutoFit/>
          </a:bodyPr>
          <a:lstStyle/>
          <a:p>
            <a:pPr lvl="0"/>
            <a:r>
              <a:rPr lang="en-US" sz="2800" b="1" dirty="0" smtClean="0">
                <a:solidFill>
                  <a:prstClr val="black"/>
                </a:solidFill>
                <a:latin typeface="Garamond" pitchFamily="18" charset="0"/>
              </a:rPr>
              <a:t>Principle :</a:t>
            </a:r>
            <a:r>
              <a:rPr lang="en-US" sz="2400" dirty="0" smtClean="0">
                <a:solidFill>
                  <a:prstClr val="black"/>
                </a:solidFill>
                <a:latin typeface="Garamond" pitchFamily="18" charset="0"/>
              </a:rPr>
              <a:t/>
            </a:r>
            <a:br>
              <a:rPr lang="en-US" sz="2400" dirty="0" smtClean="0">
                <a:solidFill>
                  <a:prstClr val="black"/>
                </a:solidFill>
                <a:latin typeface="Garamond" pitchFamily="18" charset="0"/>
              </a:rPr>
            </a:br>
            <a:r>
              <a:rPr lang="en-US" sz="2400" dirty="0" smtClean="0">
                <a:solidFill>
                  <a:prstClr val="black"/>
                </a:solidFill>
                <a:latin typeface="Garamond" pitchFamily="18" charset="0"/>
              </a:rPr>
              <a:t>Arc is established between metallic electrode and the work piece to be welded.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81000"/>
            <a:ext cx="7467600" cy="5509200"/>
          </a:xfrm>
          <a:prstGeom prst="rect">
            <a:avLst/>
          </a:prstGeom>
        </p:spPr>
        <p:txBody>
          <a:bodyPr wrap="square">
            <a:spAutoFit/>
          </a:bodyPr>
          <a:lstStyle/>
          <a:p>
            <a:r>
              <a:rPr lang="en-US" sz="2400" b="1" dirty="0" smtClean="0">
                <a:latin typeface="Garamond" pitchFamily="18" charset="0"/>
              </a:rPr>
              <a:t>Advantages of Argon</a:t>
            </a:r>
          </a:p>
          <a:p>
            <a:pPr marL="914400" lvl="1" indent="-457200">
              <a:spcAft>
                <a:spcPts val="600"/>
              </a:spcAft>
              <a:buFont typeface="Arial" pitchFamily="34" charset="0"/>
              <a:buChar char="•"/>
            </a:pPr>
            <a:r>
              <a:rPr lang="en-US" sz="2400" dirty="0" smtClean="0">
                <a:latin typeface="Garamond" pitchFamily="18" charset="0"/>
              </a:rPr>
              <a:t>Requires lower arc voltage.</a:t>
            </a:r>
          </a:p>
          <a:p>
            <a:pPr marL="914400" lvl="1" indent="-457200">
              <a:spcAft>
                <a:spcPts val="600"/>
              </a:spcAft>
              <a:buFont typeface="Arial" pitchFamily="34" charset="0"/>
              <a:buChar char="•"/>
            </a:pPr>
            <a:r>
              <a:rPr lang="en-US" sz="2400" dirty="0" smtClean="0">
                <a:latin typeface="Garamond" pitchFamily="18" charset="0"/>
              </a:rPr>
              <a:t>Allows for easier arc starting. </a:t>
            </a:r>
          </a:p>
          <a:p>
            <a:pPr marL="914400" lvl="1" indent="-457200">
              <a:spcAft>
                <a:spcPts val="600"/>
              </a:spcAft>
              <a:buFont typeface="Arial" pitchFamily="34" charset="0"/>
              <a:buChar char="•"/>
            </a:pPr>
            <a:r>
              <a:rPr lang="en-US" sz="2400" dirty="0" smtClean="0">
                <a:latin typeface="Garamond" pitchFamily="18" charset="0"/>
              </a:rPr>
              <a:t>Provide smooth arc.</a:t>
            </a:r>
          </a:p>
          <a:p>
            <a:pPr marL="914400" lvl="1" indent="-457200">
              <a:spcAft>
                <a:spcPts val="600"/>
              </a:spcAft>
              <a:buFont typeface="Arial" pitchFamily="34" charset="0"/>
              <a:buChar char="•"/>
            </a:pPr>
            <a:r>
              <a:rPr lang="en-US" sz="2400" dirty="0" smtClean="0">
                <a:latin typeface="Garamond" pitchFamily="18" charset="0"/>
              </a:rPr>
              <a:t>Longer arc can be maintained since arc voltage does not vary appreciably with arc length.</a:t>
            </a:r>
          </a:p>
          <a:p>
            <a:pPr marL="914400" lvl="1" indent="-457200">
              <a:spcAft>
                <a:spcPts val="600"/>
              </a:spcAft>
              <a:buFont typeface="Arial" pitchFamily="34" charset="0"/>
              <a:buChar char="•"/>
            </a:pPr>
            <a:r>
              <a:rPr lang="en-US" sz="2400" dirty="0" smtClean="0">
                <a:latin typeface="Garamond" pitchFamily="18" charset="0"/>
              </a:rPr>
              <a:t>More economical.</a:t>
            </a:r>
          </a:p>
          <a:p>
            <a:pPr marL="914400" lvl="1" indent="-457200">
              <a:spcAft>
                <a:spcPts val="600"/>
              </a:spcAft>
              <a:buFont typeface="Arial" pitchFamily="34" charset="0"/>
              <a:buChar char="•"/>
            </a:pPr>
            <a:r>
              <a:rPr lang="en-US" sz="2400" dirty="0" smtClean="0">
                <a:latin typeface="Garamond" pitchFamily="18" charset="0"/>
              </a:rPr>
              <a:t>It is heaviest and requires low flow rate for good shielding action.</a:t>
            </a:r>
          </a:p>
          <a:p>
            <a:pPr marL="914400" lvl="1" indent="-457200">
              <a:spcAft>
                <a:spcPts val="600"/>
              </a:spcAft>
              <a:buFont typeface="Arial" pitchFamily="34" charset="0"/>
              <a:buChar char="•"/>
            </a:pPr>
            <a:r>
              <a:rPr lang="en-US" sz="2400" dirty="0" smtClean="0">
                <a:latin typeface="Garamond" pitchFamily="18" charset="0"/>
              </a:rPr>
              <a:t>Suitable for welding thin sections.</a:t>
            </a:r>
          </a:p>
          <a:p>
            <a:pPr marL="914400" lvl="1" indent="-457200">
              <a:spcAft>
                <a:spcPts val="600"/>
              </a:spcAft>
              <a:buFont typeface="Arial" pitchFamily="34" charset="0"/>
              <a:buChar char="•"/>
            </a:pPr>
            <a:r>
              <a:rPr lang="en-US" sz="2400" dirty="0" smtClean="0">
                <a:latin typeface="Garamond" pitchFamily="18" charset="0"/>
              </a:rPr>
              <a:t>Suitable for vertical/horizontal and overhead positions also (out of position).</a:t>
            </a:r>
          </a:p>
          <a:p>
            <a:pPr marL="914400" lvl="1" indent="-457200">
              <a:spcAft>
                <a:spcPts val="600"/>
              </a:spcAft>
              <a:buFont typeface="Arial" pitchFamily="34" charset="0"/>
              <a:buChar char="•"/>
            </a:pPr>
            <a:r>
              <a:rPr lang="en-US" sz="2400" dirty="0" smtClean="0">
                <a:latin typeface="Garamond" pitchFamily="18" charset="0"/>
              </a:rPr>
              <a:t>For both AC and DC.</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7620000" cy="6001643"/>
          </a:xfrm>
          <a:prstGeom prst="rect">
            <a:avLst/>
          </a:prstGeom>
        </p:spPr>
        <p:txBody>
          <a:bodyPr wrap="square">
            <a:spAutoFit/>
          </a:bodyPr>
          <a:lstStyle/>
          <a:p>
            <a:r>
              <a:rPr lang="en-US" sz="2400" b="1" dirty="0" smtClean="0">
                <a:latin typeface="Garamond" pitchFamily="18" charset="0"/>
              </a:rPr>
              <a:t>Advantages of Helium</a:t>
            </a:r>
          </a:p>
          <a:p>
            <a:pPr marL="914400" lvl="1" indent="-457200" algn="just">
              <a:buFont typeface="Wingdings" pitchFamily="2" charset="2"/>
              <a:buChar char="§"/>
            </a:pPr>
            <a:r>
              <a:rPr lang="en-US" sz="2400" dirty="0" smtClean="0">
                <a:latin typeface="Garamond" pitchFamily="18" charset="0"/>
              </a:rPr>
              <a:t>Can withstand the higher arc voltages. Hence suitable where higher heat input is required i.e., for welding of thicker plates and for materials having higher thermal conductivity like Al, Cu etc.</a:t>
            </a:r>
          </a:p>
          <a:p>
            <a:pPr marL="914400" lvl="1" indent="-457200" algn="just">
              <a:buFont typeface="Wingdings" pitchFamily="2" charset="2"/>
              <a:buChar char="§"/>
            </a:pPr>
            <a:endParaRPr lang="en-US" sz="2400" dirty="0" smtClean="0">
              <a:latin typeface="Garamond" pitchFamily="18" charset="0"/>
            </a:endParaRPr>
          </a:p>
          <a:p>
            <a:pPr marL="914400" lvl="1" indent="-457200" algn="just">
              <a:buFont typeface="Wingdings" pitchFamily="2" charset="2"/>
              <a:buChar char="§"/>
            </a:pPr>
            <a:r>
              <a:rPr lang="en-US" sz="2400" dirty="0" smtClean="0">
                <a:latin typeface="Garamond" pitchFamily="18" charset="0"/>
              </a:rPr>
              <a:t>For both AC and DC.</a:t>
            </a:r>
          </a:p>
          <a:p>
            <a:pPr algn="just"/>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Advantages of Co</a:t>
            </a:r>
            <a:r>
              <a:rPr lang="en-US" b="1" dirty="0" smtClean="0">
                <a:latin typeface="Garamond" pitchFamily="18" charset="0"/>
              </a:rPr>
              <a:t>2</a:t>
            </a:r>
            <a:r>
              <a:rPr lang="en-US" sz="2400" b="1" dirty="0" smtClean="0">
                <a:latin typeface="Garamond" pitchFamily="18" charset="0"/>
              </a:rPr>
              <a:t>:</a:t>
            </a:r>
            <a:r>
              <a:rPr lang="en-US" sz="2400" dirty="0" smtClean="0">
                <a:latin typeface="Garamond" pitchFamily="18" charset="0"/>
              </a:rPr>
              <a:t>  </a:t>
            </a:r>
          </a:p>
          <a:p>
            <a:pPr marL="914400" lvl="1" indent="-457200" algn="just">
              <a:buFont typeface="Wingdings" pitchFamily="2" charset="2"/>
              <a:buChar char="§"/>
            </a:pPr>
            <a:r>
              <a:rPr lang="en-US" sz="2400" dirty="0" smtClean="0">
                <a:latin typeface="Garamond" pitchFamily="18" charset="0"/>
              </a:rPr>
              <a:t>Most economical. </a:t>
            </a:r>
          </a:p>
          <a:p>
            <a:pPr marL="914400" lvl="1" indent="-457200" algn="just">
              <a:buFont typeface="Wingdings" pitchFamily="2" charset="2"/>
              <a:buChar char="§"/>
            </a:pPr>
            <a:r>
              <a:rPr lang="en-US" sz="2400" dirty="0" smtClean="0">
                <a:latin typeface="Garamond" pitchFamily="18" charset="0"/>
              </a:rPr>
              <a:t>It requires slightly higher current which cause more agitation in the weld puddle resulting in the trapped gases to rise and come out. Hence weld porosity reduced.</a:t>
            </a:r>
          </a:p>
          <a:p>
            <a:pPr marL="914400" lvl="1" indent="-457200" algn="just">
              <a:buFont typeface="Wingdings" pitchFamily="2" charset="2"/>
              <a:buChar char="§"/>
            </a:pPr>
            <a:r>
              <a:rPr lang="en-US" sz="2400" dirty="0" smtClean="0">
                <a:latin typeface="Garamond" pitchFamily="18" charset="0"/>
              </a:rPr>
              <a:t>Suitable for DCEP (DCRP).</a:t>
            </a:r>
          </a:p>
          <a:p>
            <a:pPr marL="914400" lvl="1" indent="-457200" algn="just">
              <a:buFont typeface="Wingdings" pitchFamily="2" charset="2"/>
              <a:buChar char="§"/>
            </a:pPr>
            <a:r>
              <a:rPr lang="en-US" sz="2400" dirty="0" smtClean="0">
                <a:latin typeface="Garamond" pitchFamily="18" charset="0"/>
              </a:rPr>
              <a:t>In DCEN ----unstable arc results.</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48471"/>
            <a:ext cx="8458200" cy="5693866"/>
          </a:xfrm>
          <a:prstGeom prst="rect">
            <a:avLst/>
          </a:prstGeom>
        </p:spPr>
        <p:txBody>
          <a:bodyPr wrap="square">
            <a:spAutoFit/>
          </a:bodyPr>
          <a:lstStyle/>
          <a:p>
            <a:r>
              <a:rPr lang="en-US" sz="2400" b="1" dirty="0" smtClean="0">
                <a:latin typeface="Garamond" pitchFamily="18" charset="0"/>
              </a:rPr>
              <a:t>Inert gas welding:</a:t>
            </a:r>
          </a:p>
          <a:p>
            <a:pPr marL="457200" indent="-457200">
              <a:buAutoNum type="arabicPeriod"/>
            </a:pPr>
            <a:r>
              <a:rPr lang="en-US" sz="2400" dirty="0" smtClean="0">
                <a:latin typeface="Garamond" pitchFamily="18" charset="0"/>
              </a:rPr>
              <a:t>Tungsten inert gas welding (TIG) or (GTAW) </a:t>
            </a:r>
          </a:p>
          <a:p>
            <a:pPr marL="457200" indent="-457200">
              <a:buFontTx/>
              <a:buAutoNum type="arabicPeriod"/>
            </a:pPr>
            <a:r>
              <a:rPr lang="en-US" sz="2400" dirty="0" smtClean="0">
                <a:latin typeface="Garamond" pitchFamily="18" charset="0"/>
              </a:rPr>
              <a:t>Metal inert gas welding (MIG) or  (GMAW).</a:t>
            </a:r>
            <a:br>
              <a:rPr lang="en-US" sz="2400" dirty="0" smtClean="0">
                <a:latin typeface="Garamond" pitchFamily="18" charset="0"/>
              </a:rPr>
            </a:br>
            <a:r>
              <a:rPr lang="en-US" sz="2400" dirty="0" smtClean="0">
                <a:latin typeface="Garamond" pitchFamily="18" charset="0"/>
              </a:rPr>
              <a:t/>
            </a:r>
            <a:br>
              <a:rPr lang="en-US" sz="2400" dirty="0" smtClean="0">
                <a:latin typeface="Garamond" pitchFamily="18" charset="0"/>
              </a:rPr>
            </a:br>
            <a:r>
              <a:rPr lang="en-US" sz="2800" b="1" dirty="0" smtClean="0">
                <a:latin typeface="Garamond" pitchFamily="18" charset="0"/>
              </a:rPr>
              <a:t>Tungsten inert gas welding (TIG) or (GTAW) </a:t>
            </a:r>
          </a:p>
          <a:p>
            <a:pPr marL="914400" lvl="1" indent="-457200">
              <a:buFont typeface="Wingdings" pitchFamily="2" charset="2"/>
              <a:buChar char="§"/>
            </a:pPr>
            <a:r>
              <a:rPr lang="en-US" sz="2400" dirty="0" smtClean="0">
                <a:latin typeface="Garamond" pitchFamily="18" charset="0"/>
              </a:rPr>
              <a:t>Inert gas shielded arc welding.</a:t>
            </a:r>
          </a:p>
          <a:p>
            <a:pPr marL="914400" lvl="1" indent="-457200">
              <a:buFont typeface="Wingdings" pitchFamily="2" charset="2"/>
              <a:buChar char="§"/>
            </a:pPr>
            <a:r>
              <a:rPr lang="en-US" sz="2400" dirty="0" smtClean="0">
                <a:latin typeface="Garamond" pitchFamily="18" charset="0"/>
              </a:rPr>
              <a:t>Uses non consumable electrode.</a:t>
            </a:r>
          </a:p>
          <a:p>
            <a:pPr marL="914400" lvl="1" indent="-457200">
              <a:buFont typeface="Wingdings" pitchFamily="2" charset="2"/>
              <a:buChar char="§"/>
            </a:pPr>
            <a:r>
              <a:rPr lang="en-US" sz="2400" dirty="0" smtClean="0">
                <a:latin typeface="Garamond" pitchFamily="18" charset="0"/>
              </a:rPr>
              <a:t>Electrode material ---Pure Tungsten </a:t>
            </a:r>
          </a:p>
          <a:p>
            <a:pPr marL="914400" lvl="1" indent="-457200"/>
            <a:r>
              <a:rPr lang="en-US" sz="2400" dirty="0" smtClean="0">
                <a:latin typeface="Garamond" pitchFamily="18" charset="0"/>
              </a:rPr>
              <a:t>				Tungsten + 1-2 % Thorium oxide 			Tungsten +0.15-0.40 % zirconium oxide </a:t>
            </a:r>
          </a:p>
          <a:p>
            <a:pPr marL="914400" lvl="1" indent="-457200"/>
            <a:r>
              <a:rPr lang="en-US" sz="2400" dirty="0" smtClean="0">
                <a:latin typeface="Garamond" pitchFamily="18" charset="0"/>
              </a:rPr>
              <a:t>(To increase current carrying capacity).</a:t>
            </a:r>
          </a:p>
          <a:p>
            <a:pPr marL="457200" indent="-457200"/>
            <a:r>
              <a:rPr lang="en-US" sz="2400" b="1" dirty="0" smtClean="0">
                <a:latin typeface="Garamond" pitchFamily="18" charset="0"/>
              </a:rPr>
              <a:t>Power source: </a:t>
            </a:r>
            <a:r>
              <a:rPr lang="en-US" sz="2400" dirty="0" smtClean="0">
                <a:latin typeface="Garamond" pitchFamily="18" charset="0"/>
              </a:rPr>
              <a:t>AC &amp; DCEN/ DCEP</a:t>
            </a:r>
          </a:p>
          <a:p>
            <a:pPr marL="457200" indent="-457200"/>
            <a:r>
              <a:rPr lang="en-US" sz="2400" dirty="0" smtClean="0">
                <a:latin typeface="Garamond" pitchFamily="18" charset="0"/>
              </a:rPr>
              <a:t>DC ------ for Cu, Ti, SS </a:t>
            </a:r>
          </a:p>
          <a:p>
            <a:pPr marL="457200" indent="-457200"/>
            <a:r>
              <a:rPr lang="en-US" sz="2400" dirty="0" smtClean="0">
                <a:latin typeface="Garamond" pitchFamily="18" charset="0"/>
              </a:rPr>
              <a:t>AC --------for Al</a:t>
            </a:r>
          </a:p>
          <a:p>
            <a:pPr marL="457200" indent="-457200"/>
            <a:r>
              <a:rPr lang="en-US" sz="2400" dirty="0" smtClean="0">
                <a:latin typeface="Garamond" pitchFamily="18" charset="0"/>
              </a:rPr>
              <a:t>Sometimes uses filler material.  Normally bare electrodes.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Image result for TIG welding diagram"/>
          <p:cNvPicPr>
            <a:picLocks noChangeAspect="1" noChangeArrowheads="1"/>
          </p:cNvPicPr>
          <p:nvPr/>
        </p:nvPicPr>
        <p:blipFill>
          <a:blip r:embed="rId2"/>
          <a:srcRect/>
          <a:stretch>
            <a:fillRect/>
          </a:stretch>
        </p:blipFill>
        <p:spPr bwMode="auto">
          <a:xfrm>
            <a:off x="609600" y="1600200"/>
            <a:ext cx="7940968" cy="3838576"/>
          </a:xfrm>
          <a:prstGeom prst="rect">
            <a:avLst/>
          </a:prstGeom>
          <a:noFill/>
        </p:spPr>
      </p:pic>
      <p:sp>
        <p:nvSpPr>
          <p:cNvPr id="4" name="Rectangle 3"/>
          <p:cNvSpPr/>
          <p:nvPr/>
        </p:nvSpPr>
        <p:spPr>
          <a:xfrm>
            <a:off x="762000" y="304800"/>
            <a:ext cx="7696200" cy="523220"/>
          </a:xfrm>
          <a:prstGeom prst="rect">
            <a:avLst/>
          </a:prstGeom>
        </p:spPr>
        <p:txBody>
          <a:bodyPr wrap="square">
            <a:spAutoFit/>
          </a:bodyPr>
          <a:lstStyle/>
          <a:p>
            <a:r>
              <a:rPr lang="en-US" sz="2800" b="1" dirty="0" smtClean="0">
                <a:latin typeface="Garamond" pitchFamily="18" charset="0"/>
              </a:rPr>
              <a:t>Tungsten inert gas welding (TIG) or (GTAW) </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8001000" cy="6001643"/>
          </a:xfrm>
          <a:prstGeom prst="rect">
            <a:avLst/>
          </a:prstGeom>
        </p:spPr>
        <p:txBody>
          <a:bodyPr wrap="square">
            <a:spAutoFit/>
          </a:bodyPr>
          <a:lstStyle/>
          <a:p>
            <a:r>
              <a:rPr lang="en-US" sz="2400" b="1" dirty="0" smtClean="0">
                <a:latin typeface="Garamond" pitchFamily="18" charset="0"/>
              </a:rPr>
              <a:t>Advantages </a:t>
            </a:r>
          </a:p>
          <a:p>
            <a:pPr marL="914400" lvl="1" indent="-457200">
              <a:buFont typeface="Arial" pitchFamily="34" charset="0"/>
              <a:buChar char="•"/>
            </a:pPr>
            <a:r>
              <a:rPr lang="en-US" sz="2400" dirty="0" smtClean="0">
                <a:latin typeface="Garamond" pitchFamily="18" charset="0"/>
              </a:rPr>
              <a:t>No flux hence no cleaning.</a:t>
            </a:r>
          </a:p>
          <a:p>
            <a:pPr marL="914400" lvl="1" indent="-457200">
              <a:buFont typeface="Arial" pitchFamily="34" charset="0"/>
              <a:buChar char="•"/>
            </a:pPr>
            <a:r>
              <a:rPr lang="en-US" sz="2400" dirty="0" smtClean="0">
                <a:latin typeface="Garamond" pitchFamily="18" charset="0"/>
              </a:rPr>
              <a:t>No atmospheric contamination </a:t>
            </a:r>
          </a:p>
          <a:p>
            <a:pPr marL="914400" lvl="1" indent="-457200">
              <a:buFont typeface="Arial" pitchFamily="34" charset="0"/>
              <a:buChar char="•"/>
            </a:pPr>
            <a:r>
              <a:rPr lang="en-US" sz="2400" dirty="0" smtClean="0">
                <a:latin typeface="Garamond" pitchFamily="18" charset="0"/>
              </a:rPr>
              <a:t>Uniform weld as no slag inclusions.</a:t>
            </a:r>
          </a:p>
          <a:p>
            <a:pPr marL="914400" lvl="1" indent="-457200">
              <a:buFont typeface="Arial" pitchFamily="34" charset="0"/>
              <a:buChar char="•"/>
            </a:pPr>
            <a:r>
              <a:rPr lang="en-US" sz="2400" dirty="0" smtClean="0">
                <a:latin typeface="Garamond" pitchFamily="18" charset="0"/>
              </a:rPr>
              <a:t>Dissimilar welds can be welded easily. </a:t>
            </a:r>
          </a:p>
          <a:p>
            <a:pPr marL="457200" indent="-457200"/>
            <a:endParaRPr lang="en-US" sz="2400" dirty="0" smtClean="0">
              <a:latin typeface="Garamond" pitchFamily="18" charset="0"/>
            </a:endParaRPr>
          </a:p>
          <a:p>
            <a:pPr marL="457200" indent="-457200"/>
            <a:r>
              <a:rPr lang="en-US" sz="2400" b="1" dirty="0" smtClean="0">
                <a:latin typeface="Garamond" pitchFamily="18" charset="0"/>
              </a:rPr>
              <a:t>Disadvantages</a:t>
            </a:r>
          </a:p>
          <a:p>
            <a:pPr marL="914400" lvl="1" indent="-457200">
              <a:buFont typeface="Arial" pitchFamily="34" charset="0"/>
              <a:buChar char="•"/>
            </a:pPr>
            <a:r>
              <a:rPr lang="en-US" sz="2400" dirty="0" smtClean="0">
                <a:latin typeface="Garamond" pitchFamily="18" charset="0"/>
              </a:rPr>
              <a:t>Proper cleaning of joint surfaces before welding.</a:t>
            </a:r>
          </a:p>
          <a:p>
            <a:pPr marL="914400" lvl="1" indent="-457200">
              <a:buFont typeface="Arial" pitchFamily="34" charset="0"/>
              <a:buChar char="•"/>
            </a:pPr>
            <a:r>
              <a:rPr lang="en-US" sz="2400" dirty="0" smtClean="0">
                <a:latin typeface="Garamond" pitchFamily="18" charset="0"/>
              </a:rPr>
              <a:t>Slow in operation.</a:t>
            </a:r>
          </a:p>
          <a:p>
            <a:pPr marL="914400" lvl="1" indent="-457200">
              <a:buFont typeface="Arial" pitchFamily="34" charset="0"/>
              <a:buChar char="•"/>
            </a:pPr>
            <a:r>
              <a:rPr lang="en-US" sz="2400" dirty="0" smtClean="0">
                <a:latin typeface="Garamond" pitchFamily="18" charset="0"/>
              </a:rPr>
              <a:t>High cost. </a:t>
            </a:r>
          </a:p>
          <a:p>
            <a:pPr marL="457200" indent="-457200"/>
            <a:endParaRPr lang="en-US" sz="2400" dirty="0" smtClean="0">
              <a:latin typeface="Garamond" pitchFamily="18" charset="0"/>
            </a:endParaRPr>
          </a:p>
          <a:p>
            <a:pPr marL="457200" indent="-457200"/>
            <a:r>
              <a:rPr lang="en-US" sz="2400" b="1" dirty="0" smtClean="0">
                <a:latin typeface="Garamond" pitchFamily="18" charset="0"/>
              </a:rPr>
              <a:t>Applications: </a:t>
            </a:r>
          </a:p>
          <a:p>
            <a:pPr marL="914400" lvl="1" indent="-457200">
              <a:buFont typeface="Arial" pitchFamily="34" charset="0"/>
              <a:buChar char="•"/>
            </a:pPr>
            <a:r>
              <a:rPr lang="en-US" sz="2400" dirty="0" smtClean="0">
                <a:latin typeface="Garamond" pitchFamily="18" charset="0"/>
              </a:rPr>
              <a:t>Suitable for various thicknesses, </a:t>
            </a:r>
          </a:p>
          <a:p>
            <a:pPr marL="914400" lvl="1" indent="-457200">
              <a:buFont typeface="Arial" pitchFamily="34" charset="0"/>
              <a:buChar char="•"/>
            </a:pPr>
            <a:r>
              <a:rPr lang="en-US" sz="2400" dirty="0" smtClean="0">
                <a:latin typeface="Garamond" pitchFamily="18" charset="0"/>
              </a:rPr>
              <a:t>For all materials</a:t>
            </a:r>
          </a:p>
          <a:p>
            <a:pPr marL="914400" lvl="1" indent="-457200">
              <a:buFont typeface="Arial" pitchFamily="34" charset="0"/>
              <a:buChar char="•"/>
            </a:pPr>
            <a:r>
              <a:rPr lang="en-US" sz="2400" dirty="0" smtClean="0">
                <a:latin typeface="Garamond" pitchFamily="18" charset="0"/>
              </a:rPr>
              <a:t>Used in welding of components for missiles, rockets, aircrafts etc.</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0"/>
            <a:ext cx="5257800" cy="4154984"/>
          </a:xfrm>
          <a:prstGeom prst="rect">
            <a:avLst/>
          </a:prstGeom>
        </p:spPr>
        <p:txBody>
          <a:bodyPr wrap="square">
            <a:spAutoFit/>
          </a:bodyPr>
          <a:lstStyle/>
          <a:p>
            <a:pPr marL="914400" lvl="1" indent="-457200"/>
            <a:r>
              <a:rPr lang="en-US" sz="2400" b="1" dirty="0" smtClean="0">
                <a:latin typeface="Garamond" pitchFamily="18" charset="0"/>
              </a:rPr>
              <a:t>Equipment: </a:t>
            </a:r>
          </a:p>
          <a:p>
            <a:pPr marL="457200" indent="-457200" algn="just">
              <a:buAutoNum type="arabicPeriod"/>
            </a:pPr>
            <a:r>
              <a:rPr lang="en-US" sz="2400" b="1" dirty="0" smtClean="0">
                <a:latin typeface="Garamond" pitchFamily="18" charset="0"/>
              </a:rPr>
              <a:t>Welding gun </a:t>
            </a:r>
            <a:r>
              <a:rPr lang="en-US" sz="2400" dirty="0" smtClean="0">
                <a:latin typeface="Garamond" pitchFamily="18" charset="0"/>
              </a:rPr>
              <a:t>------- carries a nozzle through which the shielding gas exits.</a:t>
            </a:r>
          </a:p>
          <a:p>
            <a:pPr marL="457200" indent="-457200" algn="just"/>
            <a:r>
              <a:rPr lang="en-US" sz="2400" dirty="0" smtClean="0">
                <a:latin typeface="Garamond" pitchFamily="18" charset="0"/>
              </a:rPr>
              <a:t>	Nozzle maybe air-cooled (for low-power guns  or water cooled (for high power guns).</a:t>
            </a:r>
          </a:p>
          <a:p>
            <a:pPr marL="457200" indent="-457200" algn="just"/>
            <a:r>
              <a:rPr lang="en-US" sz="2400" b="1" dirty="0" smtClean="0">
                <a:latin typeface="Garamond" pitchFamily="18" charset="0"/>
              </a:rPr>
              <a:t>2</a:t>
            </a:r>
            <a:r>
              <a:rPr lang="en-US" sz="2400" dirty="0" smtClean="0">
                <a:latin typeface="Garamond" pitchFamily="18" charset="0"/>
              </a:rPr>
              <a:t>. 	</a:t>
            </a:r>
            <a:r>
              <a:rPr lang="en-US" sz="2400" b="1" dirty="0" smtClean="0">
                <a:latin typeface="Garamond" pitchFamily="18" charset="0"/>
              </a:rPr>
              <a:t>Wire drive</a:t>
            </a:r>
            <a:r>
              <a:rPr lang="en-US" sz="2400" dirty="0" smtClean="0">
                <a:latin typeface="Garamond" pitchFamily="18" charset="0"/>
              </a:rPr>
              <a:t>:  The electrode in the form of a wire is fed continuously through drive rolls.</a:t>
            </a:r>
          </a:p>
          <a:p>
            <a:pPr marL="457200" indent="-457200" algn="just"/>
            <a:r>
              <a:rPr lang="en-US" sz="2400" dirty="0" smtClean="0">
                <a:latin typeface="Garamond" pitchFamily="18" charset="0"/>
              </a:rPr>
              <a:t>	Feed rate is controlled to maintain a constant arc voltage.</a:t>
            </a:r>
          </a:p>
        </p:txBody>
      </p:sp>
      <p:sp>
        <p:nvSpPr>
          <p:cNvPr id="3" name="Rectangle 2"/>
          <p:cNvSpPr/>
          <p:nvPr/>
        </p:nvSpPr>
        <p:spPr>
          <a:xfrm>
            <a:off x="990600" y="228600"/>
            <a:ext cx="6553200" cy="523220"/>
          </a:xfrm>
          <a:prstGeom prst="rect">
            <a:avLst/>
          </a:prstGeom>
        </p:spPr>
        <p:txBody>
          <a:bodyPr wrap="square">
            <a:spAutoFit/>
          </a:bodyPr>
          <a:lstStyle/>
          <a:p>
            <a:r>
              <a:rPr lang="en-US" sz="2800" b="1" dirty="0" smtClean="0">
                <a:solidFill>
                  <a:prstClr val="black"/>
                </a:solidFill>
                <a:latin typeface="Garamond" pitchFamily="18" charset="0"/>
              </a:rPr>
              <a:t>Gas metal arc welding (GMAW or MIG)</a:t>
            </a:r>
            <a:endParaRPr lang="en-US" sz="2800" dirty="0"/>
          </a:p>
        </p:txBody>
      </p:sp>
      <p:pic>
        <p:nvPicPr>
          <p:cNvPr id="4" name="Picture 4" descr="https://4.bp.blogspot.com/-dNzVmbKSH1M/WOSdHFD_hXI/AAAAAAAACOI/694H3S11aQoGntcXRTH0rU2vdiZYanizQCLcB/s1600/Mig_nozzle.jpg"/>
          <p:cNvPicPr>
            <a:picLocks noChangeAspect="1" noChangeArrowheads="1"/>
          </p:cNvPicPr>
          <p:nvPr/>
        </p:nvPicPr>
        <p:blipFill>
          <a:blip r:embed="rId2"/>
          <a:srcRect/>
          <a:stretch>
            <a:fillRect/>
          </a:stretch>
        </p:blipFill>
        <p:spPr bwMode="auto">
          <a:xfrm>
            <a:off x="5486400" y="3429000"/>
            <a:ext cx="3352800" cy="3228975"/>
          </a:xfrm>
          <a:prstGeom prst="rect">
            <a:avLst/>
          </a:prstGeom>
          <a:noFill/>
        </p:spPr>
      </p:pic>
      <p:sp>
        <p:nvSpPr>
          <p:cNvPr id="5" name="Rectangle 4"/>
          <p:cNvSpPr/>
          <p:nvPr/>
        </p:nvSpPr>
        <p:spPr>
          <a:xfrm>
            <a:off x="152400" y="1066800"/>
            <a:ext cx="6324600" cy="830997"/>
          </a:xfrm>
          <a:prstGeom prst="rect">
            <a:avLst/>
          </a:prstGeom>
        </p:spPr>
        <p:txBody>
          <a:bodyPr wrap="square">
            <a:spAutoFit/>
          </a:bodyPr>
          <a:lstStyle/>
          <a:p>
            <a:pPr marL="914400" lvl="1" indent="-457200">
              <a:buFont typeface="Arial" pitchFamily="34" charset="0"/>
              <a:buChar char="•"/>
            </a:pPr>
            <a:r>
              <a:rPr lang="en-US" sz="2400" dirty="0" smtClean="0">
                <a:solidFill>
                  <a:prstClr val="black"/>
                </a:solidFill>
                <a:latin typeface="Garamond" pitchFamily="18" charset="0"/>
              </a:rPr>
              <a:t>Consumable electrode fed continuously. </a:t>
            </a:r>
          </a:p>
          <a:p>
            <a:pPr marL="914400" lvl="1" indent="-457200">
              <a:buFont typeface="Arial" pitchFamily="34" charset="0"/>
              <a:buChar char="•"/>
            </a:pPr>
            <a:r>
              <a:rPr lang="en-US" sz="2400" dirty="0" smtClean="0">
                <a:solidFill>
                  <a:prstClr val="black"/>
                </a:solidFill>
                <a:latin typeface="Garamond" pitchFamily="18" charset="0"/>
              </a:rPr>
              <a:t>Shielding of the process by inert gases.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0"/>
            <a:ext cx="7543800" cy="6001643"/>
          </a:xfrm>
          <a:prstGeom prst="rect">
            <a:avLst/>
          </a:prstGeom>
        </p:spPr>
        <p:txBody>
          <a:bodyPr wrap="square">
            <a:spAutoFit/>
          </a:bodyPr>
          <a:lstStyle/>
          <a:p>
            <a:pPr marL="457200" indent="-457200">
              <a:buAutoNum type="arabicPeriod" startAt="3"/>
            </a:pPr>
            <a:r>
              <a:rPr lang="en-US" sz="2400" b="1" dirty="0" smtClean="0">
                <a:latin typeface="Garamond" pitchFamily="18" charset="0"/>
              </a:rPr>
              <a:t>The Gas Supply: </a:t>
            </a:r>
            <a:r>
              <a:rPr lang="en-US" sz="2400" dirty="0" smtClean="0">
                <a:latin typeface="Garamond" pitchFamily="18" charset="0"/>
              </a:rPr>
              <a:t>Inert gases such as Argon, Helium, Co2 or mixtures of above supplied.</a:t>
            </a:r>
          </a:p>
          <a:p>
            <a:pPr marL="457200" indent="-457200">
              <a:buAutoNum type="arabicPeriod" startAt="3"/>
            </a:pPr>
            <a:r>
              <a:rPr lang="en-US" sz="2400" b="1" dirty="0" smtClean="0">
                <a:latin typeface="Garamond" pitchFamily="18" charset="0"/>
              </a:rPr>
              <a:t>Welding machine-</a:t>
            </a:r>
            <a:r>
              <a:rPr lang="en-US" sz="2400" dirty="0" smtClean="0">
                <a:latin typeface="Garamond" pitchFamily="18" charset="0"/>
              </a:rPr>
              <a:t>-------- AC/ DCEN/ DCEP.</a:t>
            </a:r>
          </a:p>
          <a:p>
            <a:pPr lvl="2"/>
            <a:r>
              <a:rPr lang="en-US" sz="2400" dirty="0" smtClean="0">
                <a:latin typeface="Garamond" pitchFamily="18" charset="0"/>
              </a:rPr>
              <a:t>Normally DC machines with DCEP  are used as power source.</a:t>
            </a:r>
          </a:p>
          <a:p>
            <a:pPr lvl="2"/>
            <a:r>
              <a:rPr lang="en-US" sz="2400" dirty="0" smtClean="0">
                <a:latin typeface="Garamond" pitchFamily="18" charset="0"/>
              </a:rPr>
              <a:t>DCEP increases metal deposition rate and stable the arc and smooth metal transfer.</a:t>
            </a:r>
          </a:p>
          <a:p>
            <a:pPr lvl="1"/>
            <a:r>
              <a:rPr lang="en-US" sz="2400" dirty="0" smtClean="0">
                <a:latin typeface="Garamond" pitchFamily="18" charset="0"/>
              </a:rPr>
              <a:t>	</a:t>
            </a:r>
          </a:p>
          <a:p>
            <a:pPr lvl="1"/>
            <a:r>
              <a:rPr lang="en-US" sz="2400" dirty="0" smtClean="0">
                <a:latin typeface="Garamond" pitchFamily="18" charset="0"/>
              </a:rPr>
              <a:t>	DCEN ----- 	Arc becomes unstable </a:t>
            </a:r>
          </a:p>
          <a:p>
            <a:pPr lvl="1"/>
            <a:r>
              <a:rPr lang="en-US" sz="2400" dirty="0" smtClean="0">
                <a:latin typeface="Garamond" pitchFamily="18" charset="0"/>
              </a:rPr>
              <a:t>		Results large spatter.</a:t>
            </a:r>
          </a:p>
          <a:p>
            <a:pPr lvl="1"/>
            <a:r>
              <a:rPr lang="en-US" sz="2400" dirty="0" smtClean="0">
                <a:latin typeface="Garamond" pitchFamily="18" charset="0"/>
              </a:rPr>
              <a:t>	GMAW uses for thicker materials</a:t>
            </a:r>
          </a:p>
          <a:p>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5. Shielding gases </a:t>
            </a:r>
            <a:r>
              <a:rPr lang="en-US" sz="2400" dirty="0" smtClean="0">
                <a:latin typeface="Garamond" pitchFamily="18" charset="0"/>
              </a:rPr>
              <a:t>------- Argon, Helium and Co</a:t>
            </a:r>
            <a:r>
              <a:rPr lang="en-US" dirty="0" smtClean="0">
                <a:latin typeface="Garamond" pitchFamily="18" charset="0"/>
              </a:rPr>
              <a:t>2</a:t>
            </a:r>
            <a:r>
              <a:rPr lang="en-US" sz="2400" dirty="0" smtClean="0">
                <a:latin typeface="Garamond" pitchFamily="18" charset="0"/>
              </a:rPr>
              <a:t>.</a:t>
            </a:r>
          </a:p>
          <a:p>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6. Electrodes:</a:t>
            </a:r>
            <a:r>
              <a:rPr lang="en-US" sz="2400" dirty="0" smtClean="0">
                <a:latin typeface="Garamond" pitchFamily="18" charset="0"/>
              </a:rPr>
              <a:t> ------- Depends on base metal composition.</a:t>
            </a:r>
            <a:br>
              <a:rPr lang="en-US" sz="2400" dirty="0" smtClean="0">
                <a:latin typeface="Garamond" pitchFamily="18" charset="0"/>
              </a:rPr>
            </a:b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533400"/>
            <a:ext cx="6858000" cy="523220"/>
          </a:xfrm>
          <a:prstGeom prst="rect">
            <a:avLst/>
          </a:prstGeom>
        </p:spPr>
        <p:txBody>
          <a:bodyPr wrap="square">
            <a:spAutoFit/>
          </a:bodyPr>
          <a:lstStyle/>
          <a:p>
            <a:r>
              <a:rPr lang="en-US" sz="2800" b="1" dirty="0" smtClean="0">
                <a:solidFill>
                  <a:prstClr val="black"/>
                </a:solidFill>
                <a:latin typeface="Garamond" pitchFamily="18" charset="0"/>
              </a:rPr>
              <a:t>Gas metal arc welding (GMAW or MIG)…</a:t>
            </a:r>
            <a:endParaRPr lang="en-US" sz="2800" dirty="0"/>
          </a:p>
        </p:txBody>
      </p:sp>
      <p:pic>
        <p:nvPicPr>
          <p:cNvPr id="6" name="Picture 5" descr="http://cdn.yourarticlelibrary.com/wp-content/uploads/2017/01/clip_image002-48.jpg"/>
          <p:cNvPicPr/>
          <p:nvPr/>
        </p:nvPicPr>
        <p:blipFill>
          <a:blip r:embed="rId2"/>
          <a:srcRect/>
          <a:stretch>
            <a:fillRect/>
          </a:stretch>
        </p:blipFill>
        <p:spPr bwMode="auto">
          <a:xfrm>
            <a:off x="914400" y="2286000"/>
            <a:ext cx="7467600" cy="3843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990600"/>
            <a:ext cx="7620000" cy="1569660"/>
          </a:xfrm>
          <a:prstGeom prst="rect">
            <a:avLst/>
          </a:prstGeom>
        </p:spPr>
        <p:txBody>
          <a:bodyPr wrap="square">
            <a:spAutoFit/>
          </a:bodyPr>
          <a:lstStyle/>
          <a:p>
            <a:pPr algn="just"/>
            <a:r>
              <a:rPr lang="en-US" sz="2400" dirty="0" smtClean="0">
                <a:latin typeface="Garamond" pitchFamily="18" charset="0"/>
              </a:rPr>
              <a:t>In GMAW the filler metal is transferred to the joint.</a:t>
            </a:r>
          </a:p>
          <a:p>
            <a:pPr algn="just"/>
            <a:endParaRPr lang="en-US" sz="2400" dirty="0" smtClean="0">
              <a:latin typeface="Garamond" pitchFamily="18" charset="0"/>
            </a:endParaRPr>
          </a:p>
          <a:p>
            <a:pPr algn="just"/>
            <a:r>
              <a:rPr lang="en-US" sz="2400" dirty="0" smtClean="0">
                <a:latin typeface="Garamond" pitchFamily="18" charset="0"/>
              </a:rPr>
              <a:t>Depending on the current and voltage used for a given electrode, the metal transfer is done in the following methods.</a:t>
            </a:r>
          </a:p>
        </p:txBody>
      </p:sp>
      <p:sp>
        <p:nvSpPr>
          <p:cNvPr id="3" name="Rectangle 2"/>
          <p:cNvSpPr/>
          <p:nvPr/>
        </p:nvSpPr>
        <p:spPr>
          <a:xfrm>
            <a:off x="2514600" y="228600"/>
            <a:ext cx="3581400" cy="461665"/>
          </a:xfrm>
          <a:prstGeom prst="rect">
            <a:avLst/>
          </a:prstGeom>
        </p:spPr>
        <p:txBody>
          <a:bodyPr wrap="square">
            <a:spAutoFit/>
          </a:bodyPr>
          <a:lstStyle/>
          <a:p>
            <a:pPr lvl="0"/>
            <a:r>
              <a:rPr lang="en-US" sz="2400" b="1" dirty="0" smtClean="0">
                <a:solidFill>
                  <a:prstClr val="black"/>
                </a:solidFill>
                <a:latin typeface="Garamond" pitchFamily="18" charset="0"/>
              </a:rPr>
              <a:t>Metal Transfer in GMAW</a:t>
            </a:r>
          </a:p>
        </p:txBody>
      </p:sp>
      <p:pic>
        <p:nvPicPr>
          <p:cNvPr id="4" name="Picture 2" descr="Classification of Molten Metal Transfer Mode                                Welding current – Low                         ..."/>
          <p:cNvPicPr>
            <a:picLocks noChangeAspect="1" noChangeArrowheads="1"/>
          </p:cNvPicPr>
          <p:nvPr/>
        </p:nvPicPr>
        <p:blipFill>
          <a:blip r:embed="rId2"/>
          <a:srcRect/>
          <a:stretch>
            <a:fillRect/>
          </a:stretch>
        </p:blipFill>
        <p:spPr bwMode="auto">
          <a:xfrm>
            <a:off x="3581400" y="2514600"/>
            <a:ext cx="5264999" cy="3952876"/>
          </a:xfrm>
          <a:prstGeom prst="rect">
            <a:avLst/>
          </a:prstGeom>
          <a:noFill/>
        </p:spPr>
      </p:pic>
      <p:sp>
        <p:nvSpPr>
          <p:cNvPr id="5" name="Rectangle 4"/>
          <p:cNvSpPr/>
          <p:nvPr/>
        </p:nvSpPr>
        <p:spPr>
          <a:xfrm>
            <a:off x="152400" y="2743200"/>
            <a:ext cx="3962400" cy="2246769"/>
          </a:xfrm>
          <a:prstGeom prst="rect">
            <a:avLst/>
          </a:prstGeom>
        </p:spPr>
        <p:txBody>
          <a:bodyPr wrap="square">
            <a:spAutoFit/>
          </a:bodyPr>
          <a:lstStyle/>
          <a:p>
            <a:pPr lvl="0" algn="just">
              <a:spcAft>
                <a:spcPts val="600"/>
              </a:spcAft>
            </a:pPr>
            <a:r>
              <a:rPr lang="en-US" sz="2400" dirty="0" smtClean="0">
                <a:solidFill>
                  <a:prstClr val="black"/>
                </a:solidFill>
                <a:latin typeface="Garamond" pitchFamily="18" charset="0"/>
              </a:rPr>
              <a:t>1. Short circuit or Dip Transfer</a:t>
            </a:r>
          </a:p>
          <a:p>
            <a:pPr lvl="0" algn="just">
              <a:spcAft>
                <a:spcPts val="600"/>
              </a:spcAft>
            </a:pPr>
            <a:r>
              <a:rPr lang="en-US" sz="2400" dirty="0" smtClean="0">
                <a:solidFill>
                  <a:prstClr val="black"/>
                </a:solidFill>
                <a:latin typeface="Garamond" pitchFamily="18" charset="0"/>
              </a:rPr>
              <a:t>2. Globular transfer </a:t>
            </a:r>
          </a:p>
          <a:p>
            <a:pPr lvl="0" algn="just">
              <a:spcAft>
                <a:spcPts val="600"/>
              </a:spcAft>
            </a:pPr>
            <a:r>
              <a:rPr lang="en-US" sz="2400" dirty="0" smtClean="0">
                <a:solidFill>
                  <a:prstClr val="black"/>
                </a:solidFill>
                <a:latin typeface="Garamond" pitchFamily="18" charset="0"/>
              </a:rPr>
              <a:t>3. Spray transfer </a:t>
            </a:r>
          </a:p>
          <a:p>
            <a:pPr lvl="0" algn="just">
              <a:spcAft>
                <a:spcPts val="600"/>
              </a:spcAft>
            </a:pPr>
            <a:r>
              <a:rPr lang="en-US" sz="2400" dirty="0" smtClean="0">
                <a:solidFill>
                  <a:prstClr val="black"/>
                </a:solidFill>
                <a:latin typeface="Garamond" pitchFamily="18" charset="0"/>
              </a:rPr>
              <a:t>4. Pulsed spray transfer</a:t>
            </a:r>
          </a:p>
          <a:p>
            <a:pPr lvl="0" algn="just">
              <a:spcAft>
                <a:spcPts val="600"/>
              </a:spcAft>
            </a:pPr>
            <a:r>
              <a:rPr lang="en-US" sz="2400" dirty="0" smtClean="0">
                <a:solidFill>
                  <a:prstClr val="black"/>
                </a:solidFill>
                <a:latin typeface="Garamond" pitchFamily="18" charset="0"/>
              </a:rPr>
              <a:t>5. Rotating spray transfer </a:t>
            </a:r>
            <a:endParaRPr lang="en-US" sz="2400" dirty="0">
              <a:solidFill>
                <a:prstClr val="black"/>
              </a:solidFill>
              <a:latin typeface="Garamond"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914400"/>
            <a:ext cx="7848600" cy="3277820"/>
          </a:xfrm>
          <a:prstGeom prst="rect">
            <a:avLst/>
          </a:prstGeom>
        </p:spPr>
        <p:txBody>
          <a:bodyPr wrap="square">
            <a:spAutoFit/>
          </a:bodyPr>
          <a:lstStyle/>
          <a:p>
            <a:pPr marL="914400" lvl="1" indent="-457200" algn="just">
              <a:spcAft>
                <a:spcPts val="600"/>
              </a:spcAft>
              <a:buFont typeface="Wingdings" pitchFamily="2" charset="2"/>
              <a:buChar char="§"/>
            </a:pPr>
            <a:r>
              <a:rPr lang="en-US" sz="2400" dirty="0" smtClean="0">
                <a:latin typeface="Garamond" pitchFamily="18" charset="0"/>
              </a:rPr>
              <a:t>Occurs for low current settings (75 to 175 Amps) and small electrode diameter (0.9mm approx.)</a:t>
            </a:r>
          </a:p>
          <a:p>
            <a:pPr marL="914400" lvl="1" indent="-457200" algn="just">
              <a:spcAft>
                <a:spcPts val="600"/>
              </a:spcAft>
              <a:buFont typeface="Wingdings" pitchFamily="2" charset="2"/>
              <a:buChar char="§"/>
            </a:pPr>
            <a:r>
              <a:rPr lang="en-US" sz="2400" dirty="0" smtClean="0">
                <a:latin typeface="Garamond" pitchFamily="18" charset="0"/>
              </a:rPr>
              <a:t>In this type,  the electrode forms a droplet shaped metal and contact the molten weld pool and thus short circuits the electrode to the work piece.</a:t>
            </a:r>
          </a:p>
          <a:p>
            <a:pPr marL="914400" lvl="1" indent="-457200" algn="just">
              <a:spcAft>
                <a:spcPts val="600"/>
              </a:spcAft>
              <a:buFont typeface="Wingdings" pitchFamily="2" charset="2"/>
              <a:buChar char="§"/>
            </a:pPr>
            <a:r>
              <a:rPr lang="en-US" sz="2400" dirty="0" smtClean="0">
                <a:latin typeface="Garamond" pitchFamily="18" charset="0"/>
              </a:rPr>
              <a:t>It produces a small weld pool that generally suitable for joining thin sections.</a:t>
            </a:r>
          </a:p>
          <a:p>
            <a:pPr marL="914400" lvl="1" indent="-457200" algn="just">
              <a:spcAft>
                <a:spcPts val="600"/>
              </a:spcAft>
              <a:buFont typeface="Wingdings" pitchFamily="2" charset="2"/>
              <a:buChar char="§"/>
            </a:pPr>
            <a:r>
              <a:rPr lang="en-US" sz="2400" dirty="0" smtClean="0">
                <a:latin typeface="Garamond" pitchFamily="18" charset="0"/>
              </a:rPr>
              <a:t>Because of low heat input,  plate distortion will be small.</a:t>
            </a:r>
            <a:endParaRPr lang="en-US" sz="2400" dirty="0">
              <a:latin typeface="Garamond" pitchFamily="18" charset="0"/>
            </a:endParaRPr>
          </a:p>
        </p:txBody>
      </p:sp>
      <p:sp>
        <p:nvSpPr>
          <p:cNvPr id="3" name="Rectangle 2"/>
          <p:cNvSpPr/>
          <p:nvPr/>
        </p:nvSpPr>
        <p:spPr>
          <a:xfrm>
            <a:off x="457200" y="304800"/>
            <a:ext cx="4184650" cy="461665"/>
          </a:xfrm>
          <a:prstGeom prst="rect">
            <a:avLst/>
          </a:prstGeom>
        </p:spPr>
        <p:txBody>
          <a:bodyPr wrap="square">
            <a:spAutoFit/>
          </a:bodyPr>
          <a:lstStyle/>
          <a:p>
            <a:r>
              <a:rPr lang="en-US" sz="2400" b="1" dirty="0" smtClean="0">
                <a:solidFill>
                  <a:prstClr val="black"/>
                </a:solidFill>
                <a:latin typeface="Garamond" pitchFamily="18" charset="0"/>
              </a:rPr>
              <a:t>Short circuit or Dip transfer</a:t>
            </a:r>
            <a:endParaRPr lang="en-US" dirty="0"/>
          </a:p>
        </p:txBody>
      </p:sp>
      <p:pic>
        <p:nvPicPr>
          <p:cNvPr id="4" name="Picture 2" descr="https://blog.xiris.com/hs-fs/hubfs/Image4.jpg?width=256&amp;name=Image4.jpg"/>
          <p:cNvPicPr>
            <a:picLocks noChangeAspect="1" noChangeArrowheads="1"/>
          </p:cNvPicPr>
          <p:nvPr/>
        </p:nvPicPr>
        <p:blipFill>
          <a:blip r:embed="rId2"/>
          <a:srcRect/>
          <a:stretch>
            <a:fillRect/>
          </a:stretch>
        </p:blipFill>
        <p:spPr bwMode="auto">
          <a:xfrm>
            <a:off x="4419600" y="4267200"/>
            <a:ext cx="4506951" cy="244209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4" descr="https://image.slidesharecdn.com/smaw-110209080553-phpapp02/95/smaw-2-728.jpg?cb=1297239115"/>
          <p:cNvPicPr>
            <a:picLocks noChangeAspect="1" noChangeArrowheads="1"/>
          </p:cNvPicPr>
          <p:nvPr/>
        </p:nvPicPr>
        <p:blipFill>
          <a:blip r:embed="rId2"/>
          <a:srcRect/>
          <a:stretch>
            <a:fillRect/>
          </a:stretch>
        </p:blipFill>
        <p:spPr bwMode="auto">
          <a:xfrm>
            <a:off x="1066800" y="533400"/>
            <a:ext cx="6858000" cy="514350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838200"/>
            <a:ext cx="7924800" cy="1938992"/>
          </a:xfrm>
          <a:prstGeom prst="rect">
            <a:avLst/>
          </a:prstGeom>
        </p:spPr>
        <p:txBody>
          <a:bodyPr wrap="square">
            <a:spAutoFit/>
          </a:bodyPr>
          <a:lstStyle/>
          <a:p>
            <a:pPr marL="457200" indent="-457200" algn="just">
              <a:buFont typeface="Arial" pitchFamily="34" charset="0"/>
              <a:buChar char="•"/>
            </a:pPr>
            <a:r>
              <a:rPr lang="en-US" sz="2400" dirty="0" smtClean="0">
                <a:latin typeface="Garamond" pitchFamily="18" charset="0"/>
              </a:rPr>
              <a:t>Molten metal from electrode is detached and travel under the action of gravity towards weld pool.</a:t>
            </a:r>
          </a:p>
          <a:p>
            <a:pPr marL="457200" indent="-457200" algn="just">
              <a:buFont typeface="Arial" pitchFamily="34" charset="0"/>
              <a:buChar char="•"/>
            </a:pPr>
            <a:r>
              <a:rPr lang="en-US" sz="2400" dirty="0" smtClean="0">
                <a:latin typeface="Garamond" pitchFamily="18" charset="0"/>
              </a:rPr>
              <a:t>This mode occurs with DCRP when current density is relatively low.</a:t>
            </a:r>
          </a:p>
          <a:p>
            <a:pPr marL="457200" indent="-457200" algn="just">
              <a:buFont typeface="Arial" pitchFamily="34" charset="0"/>
              <a:buChar char="•"/>
            </a:pPr>
            <a:r>
              <a:rPr lang="en-US" sz="2400" dirty="0" smtClean="0">
                <a:latin typeface="Garamond" pitchFamily="18" charset="0"/>
              </a:rPr>
              <a:t>Droplet diameter size greater than that of the electrodes.</a:t>
            </a:r>
          </a:p>
        </p:txBody>
      </p:sp>
      <p:sp>
        <p:nvSpPr>
          <p:cNvPr id="3" name="Rectangle 2"/>
          <p:cNvSpPr/>
          <p:nvPr/>
        </p:nvSpPr>
        <p:spPr>
          <a:xfrm>
            <a:off x="533400" y="228600"/>
            <a:ext cx="3962400" cy="461665"/>
          </a:xfrm>
          <a:prstGeom prst="rect">
            <a:avLst/>
          </a:prstGeom>
        </p:spPr>
        <p:txBody>
          <a:bodyPr wrap="square">
            <a:spAutoFit/>
          </a:bodyPr>
          <a:lstStyle/>
          <a:p>
            <a:r>
              <a:rPr lang="en-US" sz="2400" b="1" dirty="0" smtClean="0">
                <a:solidFill>
                  <a:prstClr val="black"/>
                </a:solidFill>
                <a:latin typeface="Garamond" pitchFamily="18" charset="0"/>
              </a:rPr>
              <a:t>Globular or Drop transfer</a:t>
            </a:r>
            <a:endParaRPr lang="en-US" dirty="0"/>
          </a:p>
        </p:txBody>
      </p:sp>
      <p:pic>
        <p:nvPicPr>
          <p:cNvPr id="4" name="Picture 4" descr="https://encrypted-tbn0.gstatic.com/images?q=tbn:ANd9GcQpgNrECZyj6S_I7zWd1LZ_cuVQUKOr_8J-VfyxhNuJAVWpT6KvHA"/>
          <p:cNvPicPr>
            <a:picLocks noChangeAspect="1" noChangeArrowheads="1"/>
          </p:cNvPicPr>
          <p:nvPr/>
        </p:nvPicPr>
        <p:blipFill>
          <a:blip r:embed="rId2"/>
          <a:srcRect b="10811"/>
          <a:stretch>
            <a:fillRect/>
          </a:stretch>
        </p:blipFill>
        <p:spPr bwMode="auto">
          <a:xfrm>
            <a:off x="4094821" y="4114800"/>
            <a:ext cx="4972979" cy="2514600"/>
          </a:xfrm>
          <a:prstGeom prst="rect">
            <a:avLst/>
          </a:prstGeom>
          <a:noFill/>
        </p:spPr>
      </p:pic>
      <p:sp>
        <p:nvSpPr>
          <p:cNvPr id="5" name="Rectangle 4"/>
          <p:cNvSpPr/>
          <p:nvPr/>
        </p:nvSpPr>
        <p:spPr>
          <a:xfrm>
            <a:off x="533400" y="2819400"/>
            <a:ext cx="4114800" cy="1938992"/>
          </a:xfrm>
          <a:prstGeom prst="rect">
            <a:avLst/>
          </a:prstGeom>
        </p:spPr>
        <p:txBody>
          <a:bodyPr wrap="square">
            <a:spAutoFit/>
          </a:bodyPr>
          <a:lstStyle/>
          <a:p>
            <a:pPr marL="457200" indent="-457200" algn="just">
              <a:buFont typeface="Arial" pitchFamily="34" charset="0"/>
              <a:buChar char="•"/>
            </a:pPr>
            <a:r>
              <a:rPr lang="en-US" sz="2400" dirty="0" smtClean="0">
                <a:latin typeface="Garamond" pitchFamily="18" charset="0"/>
              </a:rPr>
              <a:t>Since the weld metal is transferred by gravity, this method can only be used for flat welding.</a:t>
            </a:r>
          </a:p>
          <a:p>
            <a:pPr marL="457200" indent="-457200" algn="just">
              <a:buFont typeface="Arial" pitchFamily="34" charset="0"/>
              <a:buChar char="•"/>
            </a:pPr>
            <a:r>
              <a:rPr lang="en-US" sz="2400" dirty="0" smtClean="0">
                <a:latin typeface="Garamond" pitchFamily="18" charset="0"/>
              </a:rPr>
              <a:t>Shielding gas ------- Co</a:t>
            </a:r>
            <a:r>
              <a:rPr lang="en-US" dirty="0" smtClean="0">
                <a:latin typeface="Garamond" pitchFamily="18" charset="0"/>
              </a:rPr>
              <a:t>2</a:t>
            </a:r>
            <a:r>
              <a:rPr lang="en-US" sz="2400" dirty="0" smtClean="0">
                <a:latin typeface="Garamond" pitchFamily="18" charset="0"/>
              </a:rPr>
              <a:t>.</a:t>
            </a:r>
            <a:endParaRPr lang="en-US" sz="2400" dirty="0">
              <a:latin typeface="Garamond" pitchFamily="18" charset="0"/>
            </a:endParaRPr>
          </a:p>
        </p:txBody>
      </p:sp>
      <p:pic>
        <p:nvPicPr>
          <p:cNvPr id="6" name="Picture 5" descr="https://www.kobelco-welding.jp/images/education-center/photo/1999-01_1.jpg"/>
          <p:cNvPicPr>
            <a:picLocks noChangeAspect="1" noChangeArrowheads="1"/>
          </p:cNvPicPr>
          <p:nvPr/>
        </p:nvPicPr>
        <p:blipFill>
          <a:blip r:embed="rId3"/>
          <a:srcRect t="50943"/>
          <a:stretch>
            <a:fillRect/>
          </a:stretch>
        </p:blipFill>
        <p:spPr bwMode="auto">
          <a:xfrm>
            <a:off x="0" y="4648200"/>
            <a:ext cx="4124325" cy="1981201"/>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62000"/>
            <a:ext cx="8077200" cy="1938992"/>
          </a:xfrm>
          <a:prstGeom prst="rect">
            <a:avLst/>
          </a:prstGeom>
        </p:spPr>
        <p:txBody>
          <a:bodyPr wrap="square">
            <a:spAutoFit/>
          </a:bodyPr>
          <a:lstStyle/>
          <a:p>
            <a:pPr algn="just"/>
            <a:r>
              <a:rPr lang="en-US" sz="2400" dirty="0" smtClean="0">
                <a:latin typeface="Garamond" pitchFamily="18" charset="0"/>
              </a:rPr>
              <a:t>It occurs when the current is increased beyond that of the global transfer.</a:t>
            </a:r>
          </a:p>
          <a:p>
            <a:pPr algn="just"/>
            <a:r>
              <a:rPr lang="en-US" sz="2400" dirty="0" smtClean="0">
                <a:latin typeface="Garamond" pitchFamily="18" charset="0"/>
              </a:rPr>
              <a:t>As the current is increased, the magnetic pull on the molten metal increases and the molten metal is detached from the electrode tip irrespective of the gravity force.</a:t>
            </a:r>
          </a:p>
        </p:txBody>
      </p:sp>
      <p:pic>
        <p:nvPicPr>
          <p:cNvPr id="4" name="Picture 2" descr="https://www.kobelco-welding.jp/images/education-center/photo/1999-01_1.jpg"/>
          <p:cNvPicPr>
            <a:picLocks noChangeAspect="1" noChangeArrowheads="1"/>
          </p:cNvPicPr>
          <p:nvPr/>
        </p:nvPicPr>
        <p:blipFill>
          <a:blip r:embed="rId2"/>
          <a:srcRect l="4828" t="3287" r="8277" b="49057"/>
          <a:stretch>
            <a:fillRect/>
          </a:stretch>
        </p:blipFill>
        <p:spPr bwMode="auto">
          <a:xfrm>
            <a:off x="4800600" y="4114800"/>
            <a:ext cx="4114800" cy="2743200"/>
          </a:xfrm>
          <a:prstGeom prst="rect">
            <a:avLst/>
          </a:prstGeom>
          <a:noFill/>
        </p:spPr>
      </p:pic>
      <p:sp>
        <p:nvSpPr>
          <p:cNvPr id="5" name="Rectangle 4"/>
          <p:cNvSpPr/>
          <p:nvPr/>
        </p:nvSpPr>
        <p:spPr>
          <a:xfrm>
            <a:off x="381000" y="228600"/>
            <a:ext cx="1976823" cy="461665"/>
          </a:xfrm>
          <a:prstGeom prst="rect">
            <a:avLst/>
          </a:prstGeom>
        </p:spPr>
        <p:txBody>
          <a:bodyPr wrap="none">
            <a:spAutoFit/>
          </a:bodyPr>
          <a:lstStyle/>
          <a:p>
            <a:r>
              <a:rPr lang="en-US" sz="2400" b="1" dirty="0" smtClean="0">
                <a:solidFill>
                  <a:prstClr val="black"/>
                </a:solidFill>
                <a:latin typeface="Garamond" pitchFamily="18" charset="0"/>
              </a:rPr>
              <a:t>Spray transfer</a:t>
            </a:r>
            <a:endParaRPr lang="en-US" dirty="0"/>
          </a:p>
        </p:txBody>
      </p:sp>
      <p:sp>
        <p:nvSpPr>
          <p:cNvPr id="6" name="Rectangle 5"/>
          <p:cNvSpPr/>
          <p:nvPr/>
        </p:nvSpPr>
        <p:spPr>
          <a:xfrm>
            <a:off x="304800" y="2819400"/>
            <a:ext cx="4572000" cy="3785652"/>
          </a:xfrm>
          <a:prstGeom prst="rect">
            <a:avLst/>
          </a:prstGeom>
        </p:spPr>
        <p:txBody>
          <a:bodyPr>
            <a:spAutoFit/>
          </a:bodyPr>
          <a:lstStyle/>
          <a:p>
            <a:pPr algn="just"/>
            <a:r>
              <a:rPr lang="en-US" sz="2400" dirty="0" smtClean="0">
                <a:latin typeface="Garamond" pitchFamily="18" charset="0"/>
              </a:rPr>
              <a:t>Suitable for any position.          (Since gravity has no effect).</a:t>
            </a:r>
          </a:p>
          <a:p>
            <a:pPr algn="just"/>
            <a:endParaRPr lang="en-US" sz="2400" dirty="0" smtClean="0">
              <a:latin typeface="Garamond" pitchFamily="18" charset="0"/>
            </a:endParaRPr>
          </a:p>
          <a:p>
            <a:pPr algn="just"/>
            <a:r>
              <a:rPr lang="en-US" sz="2400" dirty="0" smtClean="0">
                <a:latin typeface="Garamond" pitchFamily="18" charset="0"/>
              </a:rPr>
              <a:t>High currents approx.300 A</a:t>
            </a:r>
          </a:p>
          <a:p>
            <a:pPr algn="just"/>
            <a:endParaRPr lang="en-US" sz="2400" dirty="0" smtClean="0">
              <a:latin typeface="Garamond" pitchFamily="18" charset="0"/>
            </a:endParaRPr>
          </a:p>
          <a:p>
            <a:pPr algn="just"/>
            <a:r>
              <a:rPr lang="en-US" sz="2400" dirty="0" smtClean="0">
                <a:latin typeface="Garamond" pitchFamily="18" charset="0"/>
              </a:rPr>
              <a:t>The metal is continuously attracted towards the work by the magnetic force like a spray from a jet.</a:t>
            </a:r>
          </a:p>
          <a:p>
            <a:pPr algn="just"/>
            <a:endParaRPr lang="en-US" sz="2400" dirty="0" smtClean="0">
              <a:latin typeface="Garamond" pitchFamily="18" charset="0"/>
            </a:endParaRPr>
          </a:p>
          <a:p>
            <a:pPr algn="just"/>
            <a:r>
              <a:rPr lang="en-US" sz="2400" dirty="0" smtClean="0">
                <a:latin typeface="Garamond" pitchFamily="18" charset="0"/>
              </a:rPr>
              <a:t>Shielding gas should be 90% Argon.</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85800"/>
            <a:ext cx="8001000" cy="4154984"/>
          </a:xfrm>
          <a:prstGeom prst="rect">
            <a:avLst/>
          </a:prstGeom>
        </p:spPr>
        <p:txBody>
          <a:bodyPr wrap="square">
            <a:spAutoFit/>
          </a:bodyPr>
          <a:lstStyle/>
          <a:p>
            <a:r>
              <a:rPr lang="en-US" sz="2400" dirty="0" smtClean="0">
                <a:latin typeface="Garamond" pitchFamily="18" charset="0"/>
              </a:rPr>
              <a:t>Because of larger heat inputs and deeper penetration, the spray transfer is not suitable for thin materials and for welding out of positions.</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For this kind of applications,  the pulsed spray transfer is used.</a:t>
            </a:r>
            <a:br>
              <a:rPr lang="en-US" sz="2400" dirty="0" smtClean="0">
                <a:latin typeface="Garamond" pitchFamily="18" charset="0"/>
              </a:rPr>
            </a:br>
            <a:endParaRPr lang="en-US" sz="2400" dirty="0" smtClean="0">
              <a:latin typeface="Garamond" pitchFamily="18" charset="0"/>
            </a:endParaRPr>
          </a:p>
          <a:p>
            <a:r>
              <a:rPr lang="en-US" sz="2400" dirty="0" smtClean="0">
                <a:latin typeface="Garamond" pitchFamily="18" charset="0"/>
              </a:rPr>
              <a:t>It is similar to spray transfer except that the current is supplied in regular pulses rather than continuously.</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Pulsing of current reduces the total heat input to the base metal and thus results in lower metal deposition rates.</a:t>
            </a:r>
            <a:endParaRPr lang="en-US" sz="2400" dirty="0">
              <a:latin typeface="Garamond" pitchFamily="18" charset="0"/>
            </a:endParaRPr>
          </a:p>
        </p:txBody>
      </p:sp>
      <p:sp>
        <p:nvSpPr>
          <p:cNvPr id="3" name="Rectangle 2"/>
          <p:cNvSpPr/>
          <p:nvPr/>
        </p:nvSpPr>
        <p:spPr>
          <a:xfrm>
            <a:off x="304800" y="228600"/>
            <a:ext cx="3041650" cy="461665"/>
          </a:xfrm>
          <a:prstGeom prst="rect">
            <a:avLst/>
          </a:prstGeom>
        </p:spPr>
        <p:txBody>
          <a:bodyPr wrap="square">
            <a:spAutoFit/>
          </a:bodyPr>
          <a:lstStyle/>
          <a:p>
            <a:r>
              <a:rPr lang="en-US" sz="2400" b="1" dirty="0" smtClean="0">
                <a:solidFill>
                  <a:prstClr val="black"/>
                </a:solidFill>
                <a:latin typeface="Garamond" pitchFamily="18" charset="0"/>
              </a:rPr>
              <a:t>Pulsed Spray transfer</a:t>
            </a:r>
            <a:endParaRPr lang="en-US" dirty="0"/>
          </a:p>
        </p:txBody>
      </p:sp>
      <p:pic>
        <p:nvPicPr>
          <p:cNvPr id="4" name="Picture 3" descr="https://www.aedmotorsport.com/assets/uploads/mig-transfer-methods.png"/>
          <p:cNvPicPr>
            <a:picLocks noChangeAspect="1" noChangeArrowheads="1"/>
          </p:cNvPicPr>
          <p:nvPr/>
        </p:nvPicPr>
        <p:blipFill>
          <a:blip r:embed="rId2"/>
          <a:srcRect/>
          <a:stretch>
            <a:fillRect/>
          </a:stretch>
        </p:blipFill>
        <p:spPr bwMode="auto">
          <a:xfrm>
            <a:off x="2362200" y="4584781"/>
            <a:ext cx="6278509" cy="2197019"/>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62000"/>
            <a:ext cx="8001000" cy="2677656"/>
          </a:xfrm>
          <a:prstGeom prst="rect">
            <a:avLst/>
          </a:prstGeom>
        </p:spPr>
        <p:txBody>
          <a:bodyPr wrap="square">
            <a:spAutoFit/>
          </a:bodyPr>
          <a:lstStyle/>
          <a:p>
            <a:r>
              <a:rPr lang="en-US" sz="2400" dirty="0" smtClean="0">
                <a:latin typeface="Garamond" pitchFamily="18" charset="0"/>
              </a:rPr>
              <a:t>When the welding current is increased beyond the spray transfer,  the rotating spray transfer results.</a:t>
            </a:r>
          </a:p>
          <a:p>
            <a:r>
              <a:rPr lang="en-US" sz="2400" dirty="0" smtClean="0">
                <a:latin typeface="Garamond" pitchFamily="18" charset="0"/>
              </a:rPr>
              <a:t>In this method,  the end of electrode wire melts and rotates in a spiraling or helical pattern.</a:t>
            </a:r>
          </a:p>
          <a:p>
            <a:r>
              <a:rPr lang="en-US" sz="2400" dirty="0" smtClean="0">
                <a:latin typeface="Garamond" pitchFamily="18" charset="0"/>
              </a:rPr>
              <a:t>Because of this rotation, the weld pool is extended over a large area,  resulting in poor penetration. </a:t>
            </a:r>
          </a:p>
          <a:p>
            <a:r>
              <a:rPr lang="en-US" sz="2400" dirty="0" smtClean="0">
                <a:latin typeface="Garamond" pitchFamily="18" charset="0"/>
              </a:rPr>
              <a:t>This method is  useful for depositing large amount of metal.</a:t>
            </a:r>
            <a:endParaRPr lang="en-US" sz="2400" dirty="0">
              <a:latin typeface="Garamond" pitchFamily="18" charset="0"/>
            </a:endParaRPr>
          </a:p>
        </p:txBody>
      </p:sp>
      <p:sp>
        <p:nvSpPr>
          <p:cNvPr id="3" name="Rectangle 2"/>
          <p:cNvSpPr/>
          <p:nvPr/>
        </p:nvSpPr>
        <p:spPr>
          <a:xfrm>
            <a:off x="152400" y="304800"/>
            <a:ext cx="3649663" cy="461665"/>
          </a:xfrm>
          <a:prstGeom prst="rect">
            <a:avLst/>
          </a:prstGeom>
        </p:spPr>
        <p:txBody>
          <a:bodyPr wrap="square">
            <a:spAutoFit/>
          </a:bodyPr>
          <a:lstStyle/>
          <a:p>
            <a:r>
              <a:rPr lang="en-US" sz="2400" b="1" dirty="0" smtClean="0">
                <a:solidFill>
                  <a:prstClr val="black"/>
                </a:solidFill>
                <a:latin typeface="Garamond" pitchFamily="18" charset="0"/>
              </a:rPr>
              <a:t>Rotating spray transfer</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8305800" cy="2169825"/>
          </a:xfrm>
          <a:prstGeom prst="rect">
            <a:avLst/>
          </a:prstGeom>
        </p:spPr>
        <p:txBody>
          <a:bodyPr wrap="square">
            <a:spAutoFit/>
          </a:bodyPr>
          <a:lstStyle/>
          <a:p>
            <a:pPr marL="457200" indent="-457200" algn="just">
              <a:spcAft>
                <a:spcPts val="600"/>
              </a:spcAft>
              <a:buFont typeface="Arial" pitchFamily="34" charset="0"/>
              <a:buChar char="•"/>
            </a:pPr>
            <a:r>
              <a:rPr lang="en-US" sz="2400" dirty="0" smtClean="0">
                <a:latin typeface="Garamond" pitchFamily="18" charset="0"/>
              </a:rPr>
              <a:t>Used for longer welds and doing faster welding jobs. </a:t>
            </a:r>
          </a:p>
          <a:p>
            <a:pPr marL="457200" indent="-457200" algn="just">
              <a:spcAft>
                <a:spcPts val="600"/>
              </a:spcAft>
              <a:buFont typeface="Arial" pitchFamily="34" charset="0"/>
              <a:buChar char="•"/>
            </a:pPr>
            <a:r>
              <a:rPr lang="en-US" sz="2400" dirty="0" smtClean="0">
                <a:latin typeface="Garamond" pitchFamily="18" charset="0"/>
              </a:rPr>
              <a:t>Large electrodes (12 mm dia.),  larger currents (4000 A)</a:t>
            </a:r>
          </a:p>
          <a:p>
            <a:pPr marL="457200" indent="-457200" algn="just">
              <a:spcAft>
                <a:spcPts val="600"/>
              </a:spcAft>
              <a:buFont typeface="Arial" pitchFamily="34" charset="0"/>
              <a:buChar char="•"/>
            </a:pPr>
            <a:r>
              <a:rPr lang="en-US" sz="2400" dirty="0" smtClean="0">
                <a:latin typeface="Garamond" pitchFamily="18" charset="0"/>
              </a:rPr>
              <a:t>High metal  deposition rates.</a:t>
            </a:r>
          </a:p>
          <a:p>
            <a:pPr marL="457200" indent="-457200" algn="just">
              <a:spcAft>
                <a:spcPts val="600"/>
              </a:spcAft>
              <a:buFont typeface="Arial" pitchFamily="34" charset="0"/>
              <a:buChar char="•"/>
            </a:pPr>
            <a:r>
              <a:rPr lang="en-US" sz="2400" dirty="0" smtClean="0">
                <a:latin typeface="Garamond" pitchFamily="18" charset="0"/>
              </a:rPr>
              <a:t>Thicker plates (75 mm thick plates) can be butt welded in single pass.</a:t>
            </a:r>
          </a:p>
        </p:txBody>
      </p:sp>
      <p:sp>
        <p:nvSpPr>
          <p:cNvPr id="3" name="Rectangle 2"/>
          <p:cNvSpPr/>
          <p:nvPr/>
        </p:nvSpPr>
        <p:spPr>
          <a:xfrm>
            <a:off x="1676400" y="238780"/>
            <a:ext cx="4724400" cy="523220"/>
          </a:xfrm>
          <a:prstGeom prst="rect">
            <a:avLst/>
          </a:prstGeom>
        </p:spPr>
        <p:txBody>
          <a:bodyPr wrap="square">
            <a:spAutoFit/>
          </a:bodyPr>
          <a:lstStyle/>
          <a:p>
            <a:r>
              <a:rPr lang="en-US" sz="2800" b="1" dirty="0" smtClean="0">
                <a:solidFill>
                  <a:prstClr val="black"/>
                </a:solidFill>
                <a:latin typeface="Garamond" pitchFamily="18" charset="0"/>
              </a:rPr>
              <a:t>Submerged Arc Welding</a:t>
            </a:r>
            <a:endParaRPr lang="en-US" sz="2800" dirty="0"/>
          </a:p>
        </p:txBody>
      </p:sp>
      <p:pic>
        <p:nvPicPr>
          <p:cNvPr id="4" name="Picture 7" descr="C:\Users\nageshwar\Desktop\index.jpg"/>
          <p:cNvPicPr>
            <a:picLocks noChangeAspect="1" noChangeArrowheads="1"/>
          </p:cNvPicPr>
          <p:nvPr/>
        </p:nvPicPr>
        <p:blipFill>
          <a:blip r:embed="rId2"/>
          <a:srcRect b="12833"/>
          <a:stretch>
            <a:fillRect/>
          </a:stretch>
        </p:blipFill>
        <p:spPr bwMode="auto">
          <a:xfrm>
            <a:off x="3582049" y="2514600"/>
            <a:ext cx="5409551" cy="4038600"/>
          </a:xfrm>
          <a:prstGeom prst="rect">
            <a:avLst/>
          </a:prstGeom>
          <a:noFill/>
        </p:spPr>
      </p:pic>
      <p:sp>
        <p:nvSpPr>
          <p:cNvPr id="7" name="Rectangle 6"/>
          <p:cNvSpPr/>
          <p:nvPr/>
        </p:nvSpPr>
        <p:spPr>
          <a:xfrm>
            <a:off x="381000" y="3048000"/>
            <a:ext cx="3429000" cy="3785652"/>
          </a:xfrm>
          <a:prstGeom prst="rect">
            <a:avLst/>
          </a:prstGeom>
        </p:spPr>
        <p:txBody>
          <a:bodyPr wrap="square">
            <a:spAutoFit/>
          </a:bodyPr>
          <a:lstStyle/>
          <a:p>
            <a:pPr marL="457200" indent="-457200" algn="just">
              <a:buFont typeface="Arial" pitchFamily="34" charset="0"/>
              <a:buChar char="•"/>
            </a:pPr>
            <a:r>
              <a:rPr lang="en-US" sz="2400" dirty="0" smtClean="0">
                <a:latin typeface="Garamond" pitchFamily="18" charset="0"/>
              </a:rPr>
              <a:t>Arc is produced between continuously fed consumable electrode and work piece.</a:t>
            </a:r>
          </a:p>
          <a:p>
            <a:pPr marL="457200" indent="-457200" algn="just">
              <a:buFont typeface="Arial" pitchFamily="34" charset="0"/>
              <a:buChar char="•"/>
            </a:pPr>
            <a:endParaRPr lang="en-US" sz="2400" dirty="0" smtClean="0">
              <a:latin typeface="Garamond" pitchFamily="18" charset="0"/>
            </a:endParaRPr>
          </a:p>
          <a:p>
            <a:pPr marL="457200" indent="-457200" algn="just">
              <a:buFont typeface="Arial" pitchFamily="34" charset="0"/>
              <a:buChar char="•"/>
            </a:pPr>
            <a:r>
              <a:rPr lang="en-US" sz="2400" dirty="0" smtClean="0">
                <a:latin typeface="Garamond" pitchFamily="18" charset="0"/>
              </a:rPr>
              <a:t>Weld zone is completely covered by means of large amount of granulated flux.</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descr="data:image/jpeg;base64,/9j/4AAQSkZJRgABAQAAAQABAAD/2wCEAAkGBxITEhUSEBAVFRUVGBcYFhUXGBoYGBUYHRcYFxcXFhkYHSghHholHhcaIjEhJSkrLi4uGCEzRDMtNygtLisBCgoKDg0ODg0NDisZHxk3KysrKysrKysrKysrKysrKysrKysrKysrKysrKysrKysrKysrKysrKysrKysrKysrK//AABEIAMoA+gMBIgACEQEDEQH/xAAbAAACAwEBAQAAAAAAAAAAAAAABQEEBgMCB//EAEgQAAIBAwMCBAQDAwcJBwUAAAECAwAEEQUSIRMxBiJBURQjMmFCcYEzUpEVQ1NicoLBJCVEVGOSobGzBxZ0k6LD8UWywtHS/8QAFQEBAQAAAAAAAAAAAAAAAAAAAAH/xAAUEQEAAAAAAAAAAAAAAAAAAAAA/9oADAMBAAIRAxEAPwD7hU1BNcfi0/fXjvyOKDvRUA1NAUUUUBRRRQQaQJ4ysyu4SPjpzSfspM7YX6c3G3OVbjb35FP2rHXHgvdctOJQAZxIqkZ2xsmLmL2xI2GP3FBqLO9WQEqHGGKnejIcjHYOASOe9F/epFG8sjbUjUsx9lAyaykPhOQ3IlmFuyLNPKow+5TJ0zGQDxuVo8n0O4+tH/c5jY3NriANcY4Xf0g21VL7WyQTt3HHrk5OSaDT6ZqCTRLMm4KwyA6sjDk/UrAEdvWvGpavHAVEm8lw5UKjPu2KXZRtB82AcDuccZrKXfgqVmmZXiBldHJ83zAGQmGXjmPauwZ3cY4HNeZ/A0m4FJIj8sxgSB5CAbb4cxhieYs4fBzkk5ordRyggHkZAOCMH9QexqVYHsawN/4QnxcSgQPK6SKNu5ZGU2iwCISE+XLqGzn/AJU58BaZ0IGU2wgZpGZgNoLEgeYqpIUcbQuTgAds4BGnxRipooIxRiqOpaxBbgG4mjiDHCl2Aye+BnvVD/vnp/8ArsP+8KB7ig0gPjbTs4+Nh/3qdyMSOP8AjQe81OKxFj4muRb29xcNFtb4p5unG+THCHI6QLnkhCTnPcYpjL43t1BPTmO0SkgR+YGOJJyuCR5mjcMo9ee1Bpqis3c+N7VN31sVKKQAM73ICoQWGDyDk4GOxOK4W/i0T3FultkxSFlkZ0I5+H66qh3cMAVyCvr34oNXgVIFYOTxdcJcOZIwtrHLcxbAmZ26Fv1jIrCTaQxDADGeB2zwwvfHUUZwLW5kPWEA2JHjqmJJkGWkA8yyDB+x7cZDWbaMUA1NBGKMVNFB5evmN94d6rak72uV+c0KG388krQRokkcnc4KyDbj8WeRWt8ehjp9wIw5cp5NgZm37ht2hOSc47Uo/l29JUdN8dRkD/DSgSjrKuSD+yURktuPB259MUHFb2/X5eLpUCttdII3wptojEACpJZJd64I9Dn0NPfA0901vm+MnX3MHDoiAHPHS2AAx47E8981j7TxdfNFC5kQLM8SiUWj/Uy3HUSKPfl8dOPzLkeY+mMMrG5vLyZYbyB4Y9qPlBNGyt0I3DrIowrCRnXYzfhxtPqH0CqN5rFvEwSa5ijYjcFd1Ukc8gEjI4P8KR3n8o2iM8TC/RQSInAjuPXAV0Xa/ccFQeO5NcPCmp/F3U8j28sLCC2DQzxFGRt1znaWHmU+44NA5Piuw/1+2/8AOj//AKrz/wB7rD/Xrf3/AGq//umotk/cX/dFT0F/dX+AoKmn6zbz8QXEchxnCOGOM4yQPTNZy7v9QN1cRwsvSQwBQ1u+7EhUSOkm4K4j5bGD9+OC2B/ziqgAAWzHgeplUf8A4inmKD5fM0puVeWCXqmSybKwyBWdTcKX4GFyhTdk8bgCR6X9P1XVJegpKxGRyHLW0jBAIldkbO0DDhkDZI5HJNabQrx2mu4pWJMMw2ZAHy3iR0A98EuM07AoMPruqX63jxQMUhxCAxtXlALrMZMOpA8vTQ85GZAPYUsudc1OWFsRyxFoAwCQNuHyEkaRSwPn6heMR9/LnGcV9LxRig+bahr+pBZXjEqgKSitaMSFBhEchxyzSb5CU7rtxhSpzvtMSQRoJpBI4HmcJsDH32ZOPTireKAKCaM0Ug8Y4MUSHlXuLdWHbKmQZBx6HFAn1adop724RA0yLaQQlhuWPqtjtn6d0m5sYJA+wpmuhXeOdYuP0itQP0+TVXxBamCJ4rPS/iety6l1WPjAAkZ23E9sADsPSlel2twL2e3SaGzJhik6cQMzkF5V3I02FyNpBxGR9NA/fRLgAltXuce5jtQP+jVu31+2dzFFMJXUEt0wXAwOdzINob7ZzVceEbZm33AkuW4Obh2de+QRFxGCPcKDTjpKiYVQqj0UYx+QFBhIZNGIYgSBbgSRsH+ICKkpAlKhziJGZwCy7RuOM1FwNGkXa8czLKwY8XXmXpLAJSwOegybV3Z2N96NE1KynhhefdHsQtFl3kdrf9qBMdvdhEW2dyEOMjNXFfSxAlwJ2+HB6KMGk6e0lNsWAPo8igcep58xoqpP/I4BleOb5mAGxcbshnJ6JzlXBgZm2YICZNWYb7ShcLIscvVidVEuy46e8xdNSXPkZmjIG45JBXnkV7kl0mUkLIAWnEu5N4+c/wAklGxjJJKMB2LHOCaNQ1GylQRfFgRMRNKHjY4jjywAcgCIhoc5bJ8jY5wQBLFYiSCRbOaT4sz3G7EpC5g2yO8bHyl0ITbj8XbvSu/i07ESx2byRO6NMCLguFa3Z4pkGclsRAbu42+4rXwi2vljmRmIic4wXjKsOGSReD7ZVvtXq48M27psIkUDGNs0qlcIUG0q4wNrEYHHPvzREaZ4it5pehC5JCkg7TtYKELBWPcgSJn8/scO6T6f4cghlMsSspIxt3vsHCqSqE7QSEUE49PucuKAooooIqGQHg1IFTQVBpkICKIkCxncg2jCNz5lGODyeR71ZC16qKAxSOzx/KNx7i3tv/vuae1nNPH+c7vn/R7Tj289z/zoNEKmiigRlR/KQORn4UjHr+2HNPKQ/wD1Mf8AhD/1qfUGcA6eqHk4uLUcem6CQ9v6xWf+CVo6zfilunNYz8YW56bknGFmjeMfxk6Yx96bahq0EA3TzxxDt53C5PoBk8mgvUVmLzxhGFLxQTSIv1SsBBCo/eMs5UEf2c/lWfvfGVw5VQehv4URxM5YnhQLi66UKsTjAw2Scc0H0V3AGScD3NJLrxbaKxRJTNIDgx26tOynthhEDt/vYrODw5dTH58CSD9+8uGnz7k2sSrCD9gcU/0fQ7mJkMl4uxP5mC3jgiYYwAwJduOMbWFBL6hfS46FosIP47lxkD3EUWSc/dlpbrOnXA6EtxeNIRcW46SRrHESZAM48z559XxxWxxSLxij9FZI0LmGaGVkXlmRHBfaB3IUk49cYoHhWshe6NHcahcb8q629qY5UO2SJhJc8o368jsRkEEGtDBrVtJEZkuIjEM5k3rtUjuGJPBHqD2pR4dk691cXkanoukMMbEFTL02lZpFB52ZlwD67SRxig7adrLxyLaXhAlI+XKBtjucDJ2eiy45Mec8EjI7PpVyMds1V1TTYriMxTJuU8+xUjsykcqwPYjkUjg1OWzdYb5i8THEV4cAZ9I7nHCv6CT6W/qkgEPNn4IhjREE05CJs+oDdhHiR2wvLKjlR6cAkEgGr9x4dR7eG3MsgWBoWVgRvJiYMm47cd1H8KdKa9UGaHgy2zLgyL1X6nlYAo/VExZGxu+tc4JIHYYFVW/7PLNsbzK+EZPM4JIbfnLAbu8jHGcE4JzgVr6KBfo2mLbx9NCW5LFjjJJ7nygAfoKYUUUBRRRQFFFFAUV5U+9eqAooqM0E1lrm5W1v3mnysV1HBEsv4I5I2lwkh/Dv6o2seCVI4JGXWp6xBbjNxPHEP67Bc/YA8k/lSe51xbhDHBYTXMb5Vy6CKIqeDn4jaWX+yrUGlU1wv76OFGkmdURBlnY4Cj3JrLaFJd2jxQXKKYZ3ZYSjtIbYhGkEMjuql0IRgrYBHAOc5r3YWIv3ae8VXjjmljht/qjUxyNGZZQeHkJUkZGF9Ocmgp6Z4miluGuhucGMRRQQxtNJt37zJMUBWMtxhCQQOTycByNRv5T8qySBefPcSAt9iIod3B+7g/an0USqMKoA9gAB/wAK94oMZ4m0G5e0mea9kdkQyLFEqwxb0+YuNuZM5GPr9jinWi6LZqFmgt4wXUN1CN0hBG7mRsse/qacSDgjGeDx71l/+zS5kawjSWFongLwFGO5vlnYCSPXAH/xQdrtVm1BYpMFIIRMqHs0jPsVyPXYEOPYvmqGka293NJbTwxPEyzB48NuhCv01S4DjDdQZYYx2PcYNdL/AE55NRlkhcRzQwW+xmG5WVnn3xyLkEq21exyCoI+9uVdSkBTZb2+eGmR2lcDtmNGRQGx2LEgexoO/g2VjAyMxfozTwqxJJZI5WRNxPchQBn1xT2qek2CQRLFGCFQYGTkn1LMfViSSSe5Jq5QFV727SJGklcIiAszMcBQO5JrzqV9HDG0szhEUZLH/gPuScAAd81itSuZ7qZFaIl+HgtH+iNQfLd3wHHflIe+R7glA86VB8TdKHjChpjeSIQBsjWPoWccg/fbBlwRxjB9CfoAWluh6StupAJd3YvLK31SyEAFm9hgABeygADgUzoCuU9urqUdQysMMpAIYHuCD3FdaKDKSiXT+QGmsvVclprUepGcmSEfu/UgHGRwNJaXaSIrxMro4BV1IKsD2II7iu1ZO/tPgGe6t2AhYlprZmCoT3MluWIVJPdeA32PJDW0Ut0XW7e5XdbzLIMAkDhlyMgOp8yn7EA0yoCiiigKKKKAooooIFFTRQeJDgE+wNfPPDF9NfCMX13NDJJH1UggKwxzRMMq8cqkyPgEbgGBU9xggn6FP9Lfkf8AlWU8O6RHcaVZRyggrbwMjocPE4jGHjYdmHv29OQaBxp3h22gO6G3jVjwZCN0h/N2yx/jTYCs7purSwuttfld7HENwowk/srDsk2MZXs3JX1A0VBn/Gj7IoZT/N3Vsf8AelWL/wByo8IHHxcf7l5P+vU2z/8Au0w8Q6aLm3kg3bS48rYzsdSGjcA+quFb9KyWnahPFcSFY8TyfMubFiA0jKiRmeylOFdcIuVP2zsPBDf0VQ0nV4rhS0LZwcMpBV429UdTyrfY1foE3jJiLC6KsysIJSGUlWBCEggjkH7ikeoWVpAFVYbiaWZS4hjnky2AN8jl5QoXJALMe5FaDxWubK6H+wm/6bUk1vQmuI43WNJVktxDLC7tGHjYo4KyKCVZSDx6g+negztu9qbydVs7l5RDb/5NvdZEIeYsXkaUR7ACmG3Y83HOQLmo2Vk1pPPBBJFPbsm9Xd+pE4ZHw3nIOVIOQSCGrxH4emlmuknETLJaQRNbI7gLGHl6YE/1bvKSSVwd2OMVf1LT2gsLx5ygklhEaRqxZU2x9OCJWYAuxY9yBkv7Cg3K1S1fVIreJpZm2qMDtksTwqqo5ZieAByTXO/1RII1aTOWwqoBl3c9kRR3bv8Algk4AJrKyrNPc58jXaDhfqg01WH1H9+5YH/4XJYONzczzzoOmPisbordvNDYxnIFxdFeHnIztQHvwOMvWv0XSFt0IDM7ud0srnLyv6sx/TAUYCjgACvej6THbx7EySTud25eVzw0kjerH/lgDAGKv0E0VS1HVoIADPMkYPbewGfyB7/pWYuPHIkQSWcW6Akj4uUlLdcHBztBf9WCrx9Q4oNnms/q/jG0gLJvaWROWigRpnX+2EBCD7sRWXuLO6uHMd7O8jhGf4SNjbwzpj67eWJ8tjIG2Qn6uQMhq52NvbRpAyv04JQyW92qrFPbSru3Q3JUBWGUYedfqQg5JBoO+o+KL6QZTpWcDhelcti5Dsc5V3iYpAR7sGGSOfQ1H0gszdWFp7qICR4bl+o0iA8S2Fwu1UbI4AVecZCE5q1pN71261tatIZQ0V4igJaTjlRcI8gCuSAPpzlXwc7RV+w8ITsIVubtkFvuEIt8rKsbDBikuGyzjbtGVCE7Qe4BoFF7d2waIy3JPWjMtjdhSbqFhhjBIqDfIuCMArztZWycE7PwxrwuYwHGydAonhIKsjEd9rYOxu4P+INWdH0C2tgRbwIhP1MBl2PuznzE5yeT61x1vRBMVkjcw3Ef7OZMbgD3RweHjPqp/MYIBAOAamkWka0S4troLHdBc7RnZMv9JAT3X3X6lzzwQS8U0E0UUUBRRRQFFAqCaANZiawms2Mtope3JLS2vqhJy0lt7HuTH2OeMHvqK8sKBdG9veQcbZYZBzn15wQQeVYEfYgikyXkmnkJcyNLaZwlyxy8HoEuT+JfQS/o3PmNnUtHkjlN1ZECQ/toCcR3I9z+5MAMB/Xs2Rgi9pGqxXSMVBBB2SxPjfE2OY5V5wf4gg5GQaBjGwIzkHPaquraVFcJ05k3DOVIJVkYdmRl5Vh7ikTo2m8xqz2P4kGWe1z6xjktB7r3QduOBpbW6SRFkjYOjgMrKcqwPIIPqKDDatYzWzCWWRyEAC38agzIo/BexjiWLv51HGeykbqeaZ4h8yQ3YVJJB8qRTmC5HcGF8/URz0zz3xuAzWiIrJ6t4W2hjaojRvkzWcg+RMTyWT+ilz+JeD6jPIDUTxK6sjjKsCrD3BGCP4VndDna3lFhOxYBc2szd5Y1wDG5/pU4/tLg9w2F2ka80O5SJpYox545F/yy1H+0QftovZ13Hj8fcPdRt4b62BjlBBxJBNGQSjj6JEI9R2I9QSD3NB4sh/nG57Y+Htcf+Zc5/wAKS6zqXUlMwjMkVpIscCZwLi+YiNcn9yMtjPYMWOPIKpx63I8FzdDyTHT7ZuMeSUtcg4B9VfPf2pvqiwxLZWyEDZcW+E/F+PB57nKsSe/BNAqgtp5bhljl33Q8lxd4+VZKQCYLNDx1TxknOOCxOFWthpenQ2kISMBEXJZmPLMeWeRz9TEnJYnk1irDWblepbWscUZa4uhFPcbunM/XkZkiEYPmHP1kE4yAwBqvc2qyK0l60txGkqpcJKdkljJlSskaRfLaMEq27GdpzkjIoNHqHju1VWMG+5CNtd4hmGM+vUmPkUAcnk4FKrjUdSmlETyR2xfJijj5FygG49O7IYK2OcdMHA9uRy1TUVtDJJLKi3Vt0yWyqfHWrtgBkHDygBwAB9ajGAxFEFnNMksVnbssDSRz2ss4MK27ghm2RkdUruBO3ABDsuQKCnY6XBGUnYSEPL0mnkOL6yuC20K8o+uMswUAgjDr9Stx2OsKk3A6l7DKILmGBd3xcBVT1XRfKrAMGBcjBV0zhqeP4aT5sl9K85l2tLBEpSFyoCZ6Kks3AAO5iDgZ7VYvvENpZI0cSD5XBihVVC4CliSSFwodWbGSAc4oE9j4avXWONStpDBMZbfJEtxGhUjpYB6ap53GMv5SowMA0+07wfaxne6GeQsXMkx3nee7hcBFJ/qqKu6DrAuEYldkkbtFLHkMUdTgjI7gjDA8ZDDt2prQeQK9YoooCiiigX6zpEVzH05VzzlWB2vGw7PGw5Vh7ilNpqs1s6wX5BVjthuxhUlP4UmH4Jv/AEt6YOVGmrhe2aSo0cqB0cFWRhkMD3BFB2Bqay5uJLAgTM0lnwBMxLSW/oBMe7xdvmHJH4sjzDSo4PIIIPII5BHpig90UUUECpryteqAooooIK0j1nQt7i4t36V0gwsnJWRc56c6j60/4rkkEer2igTaLrXWJilQxXEYHUhJz9g8bfjiJ7MP1AORS+fTZLN2mskLxMS01ouBknky2+eFk9SmQrd+D3a65o63AB3GOVMmKZMb4m91zwQfVTkEcEGqel6vIri2vgqT87HXPSuFHdos/S2OTGeR7kc0DPStTjuIxJC4ZTkexVhwVYHlWB7qeRVwis/qelOrtdWe0TY+ZGSRHcAej4BxIPwuORwDkcVWspL68jSVZI7SGRQ67AJpyrDIyzgIh59Fb86C54m0+2ZRNPIIHiz07kMEePPoGbgg45Q5Bx2rH2d+8TtNEwjLOvzzG6WN6SABvBGYZjjHUUFScfV9I2Vn4Yto3ErIZpR/OzMZXHbO0vwg47KAK86/rVqitBNLuZ1I6MWZJmDDHEcYLfrQYiDT52tJUVo4nmVl2SMGdFS7uptirGcsxRuMZ+jkVcuLYjIUGLZMs2EkjDtK6yuQNxZQHkyFbCk429gTV6y0m9cyNCvwqynPUnYyTpjCoI4gxRPICCd247snmm9j4St1A6264IJI6pygYsXJWMYQeYk9sjNBlIIRLbtborzSFWPycSiOV26hY3ThI9yzefC5IwOPQt20C6l3zX1xHbLJAsVxHDhg6LuOXllXA4dhwowCeT3rR3+s21vhJJVViPLEvmkYeyRLlj+gqpZalczspWy6UBJ3tcNskZcHBjhUMeeOHKnk8Z4oE2m3mmW46kGGYKGM8rMWaHcFeVJ58l413c7SQN1ddW8ahM9GBiEmMDyz5iiDiNpCpblhnCgMVCneCCa8WPhSUsqTbVgt5Lk24BzIY5keMRtxtVFEhwMknamcYIrhZapFa213Pb20knw8qxSM0oeSURMkUjtk+UogzzjIAP5ByGl3ly4mlj+anUQrcBfhzby+V44+n5nGFRxvAPGCRnhha+FbaBB8VJ1BjaUbiN2KiBX2ckyGMrGeSDxxk1w1TWbyVriCHEbRNDjo4lmaGTjrKGG0bSQcYP7NhnkGvVl4PacdW93K0kRWSHeH6UxeN2kglzlVLQq2z6QR2HOSm/hXUxKJExH8tgUMQISSFxuhkUH7ZU/1kb8q0NLNO0SKJhIBul2dMytzIyby+0kYGNzE4AAHtTOiCiiigKKKKAooooPLIMdqzBspLE7rSMyW347VcAxe722eMepiJA9V58rajNU9T1SGBd88qRr2BYgZPso7k/YUHrTtQjnjWWFw6N2I+3BBHcMDkEHkEVbr53e6jIs8d3Z2skMUs8Edw8w6a3CyOkIdIT5+qCy+dghwuPMMV9EoIqagCpoIqag14jmVvpYH8iDQdKK8O4AySAPcnFes0E1R1bS4riMxzLuGQQQSGRh9Low5VweQw5FXc0Ggx3hbxDKF2X309WWKG54CybJWjVZsABJjs9trZ454rroeofC6bApDSSKOhGhPnllVmQL/AOkkn0AJ9K5dL4QSW93GsljM8jdUjIi6rs7R3C9tmWOJe3IBweTSGmfydNHNIzSWUayhGOXa0aR1ZnkPJePGR1D5kDHOQSQFrTVlvGeK+uZYpFx1LSL5ACnOGWVT1JUOMb1YA4PAIIGn0zSILddtvCkY9doAJPclj3J+5yararpcd0isHKuPNDPERvQn1RuxU+qnKn1FU9O1qSORbW/wsrcRTAYiucDPlz9EvvGT6ZGR2DRAVndf8PSXUsbG9liijIJhiOzqHkHfIhD4weACMd60QNTigoaXo0FvnoQqhb6mAyzH3dzlmPA5JPar2KmigT+KNPeeIJGRlXRyhYqsqqcmNmXkA++DyBwRVLwv4deBW6s3U6qp1E2jaZAgRnLEbmLKFBJ77QfetJipxQVbGwihRY4Y1RFGFVQAAPYYqyBU0UBRRRQFFFRQTRXh5AASxAA7knAH5ms6/ixJDssInvGzjfH5YF/tXDeT9F3H7UGkJpTqfiO3hYRs5eUjIhiVpZSO2emgJA+5wKXnR7y45vLrpof9Htcp+Yec+dv7oT9ab6TpFvbrtghSMHvtHLH3djyx9ySTQKxJf3I8oFkh9W2zXGMHsozHGfz39u1XNO8NW8T9XaZJufnSsZJOcZAZvpHH0qAPtXvVtet7bAmlAcjKxKC8r/2I0yzfoPWqPxd9cD5MQtUP85ON8pGfwwKcLkerNkeq+lBPjVgIYu3N3ZDn/wAVF2z61oqRWXhqNXWWZnuZl5WWY7ip940ACIeTyqjvT2gKKKKDnO2FYkEgA8AZJ47Aev5V8l0OxubeMSW1pMh6LRnFv0mi33e/O1s9U7GJzsOzYTg7ttfXaW6/qQtoGnMbSBSuVQgN5mC8biBwSPWgw99LqE0Dx3EUxDWbBoRArLNJ05Vfc/G1w4j244IPbnIYWk+pmzlKK4nAnwJAodXUZgS3HTCvE2ANzndycnPbqfFpEruVYIqFTAdgZZ1uRARvBwR5ge5/wqG8fIAXMJEZitnj8y72knkdFj2d+CvJ57GilGq63qO9UiadHk+LeCExRb5NiwGFXDDyxBncFuDjGTWy1LxHHEwhVWmuCB8iEBnGR3fnEa8HzOQOPWrWlXC3ESTGNkLAja4w6clWGe47dxXXTNJht02QRhB3OOWY+rOx5Zj6kkk0RnX8Nz3ciS6hNiMA/wCQxEmE57Cd8jqn+6F9Mep6XEMlh5o1aWywd8QBd7Ye8Q7vF7x919OPLWqAoIoMNaXTW8+bBRPZGJJujEdxTe7gyW3oV8uTEPfjng6Zvhr23H0zQyDIPpx6gjlWB/Igj0pfJ4NtjM8qmWNZB8yGORo4nO7duKrggkk52kZyc5ya83OhtbN1tNVE/pLX6IpgB3THEcv9bGD2OeCA8RX0tkRHeOZLckCO7PdMniO69vYS9j64PJ06vntSrS9Uhu42wvIyk0Mi4eNvVJUP2OfYg5GRSzZLp/MYeaz9U+qS1HvH6vCP3fqX0yOAGqorhZ3SSoskbq6MAVZTlWB9QR6V3oCiiigKKKKAqCaT6n4lt4X6RcvKe0ESmSXnsSiZIH3bA+9UupqNwOFSxjPq22e4I/sg9OM/rJ/hQOtR1OGBd88qRr7uwXJ9AM9z9hzSY61cznFlalUP+kXOY09eUi/aP+uwc96t6Z4Zt4m6rK00w/npmMsg99pbhB9lAFM7idI1LyOqKvJZiAAPck+lAki8LK+GvpWu277XG2BT/VgB29+QX3H709jQKAqgADsAMAD7Vnz4pMvGn273P+1Pybcex6rAlh/YVqh/D805zfXTMv8Aq8G6GL8nYHqSfqQP6tBZv/FECMYog9zMODFbjqMp74kbOyP++y1XWzvrjmaVbSP+ihO+Zh6bpyAF47hFz7NTuw06GBBHBEkaDsqKFH8BVnFAv0vRILfPRiCluWc5aRz7vI2WY/maYAVNFAUUUUEVNQKmgKX67pKXULQSlgj43bcZIBDY5B4OKYUUChvDVmQAbSEgAADprwA28ADH73m/OpXw7aABRZwYClAOmnCFtxUccLnnHvTaig42lskahI0CKOyqAAB9gK7UUUBRS++1u3hLCaeOMqquwZwNqs2xWOewLAqD713tr+OQuI3VjG21wCCUbAO1sdjgg/rQWag1wa9jEixFwHcMypnzMFxuIHqBkfxqj4h1F4Yw8casSQCzuI44weN8hPJXOBhQSSwHuQCjxtPbWwF49wLabIRJNrMJuCRDIiDMi9+O45IIq/4e14XAKSRtDcKoaSB+GAPZ0/eQ+47djggiuVj4WQsJr1hdz5DBpFBjhIOR8PEciPB/Fyx9Saua3okdwFJJSWM5inTiSJj6qfVTgZQ8MOCDQULzS5bZmn09QwYlprQnakpPLPCT5Y5c5J/Cx74PmpxpGqx3EfUiJ4O1lYYeNh9SOp7MPb/Clmla04cWt6oSfnYwGIrkAZ3wnJw3vGTkfcc171bRGL/E2j9K4A5z+znA/BOvr9nHmXPqMgg9zUPIACSQAO5PAH51mLXXLq5BFtaCNlZkkkncbI5FJV1RYyWkwwxnyg+55Fdo/Cyyea/me7P7j4W3H2EC+U/m+4896CJPFKyErYRNdsDgtHhYVPbzTt5OPULuP29KF0i7n5vLoop/mLUmMfk8x+Y393Zn2p/FEqgBQABwABgD8gKU33ie2jfohmlm/oYVMkg/tBeEHHdiBQXdM0uC3XbBEkY7naOWPux7sfuSTXPV9bt7YAzzKmfpXku5wThEXLMeOwBNLOlf3Od7iyjP4YyslwfzkIKIfsob86vaR4ctrclo48yEYaZyZJm9fNK5LH8s0C8ajf3HFtbi2jP8/c8uR7pbqcj++V/Ku8PhWIsJLpnu5BggzkMikHIMcQ+Wp+4XPA5p+BU0EKKmiigKKKKAooooCiiigKKKKAooooCiiigKKKKDI+MfC7XckRRtqsskNz6FoWHUUDjkiRFx7Bm9zVBNE1BTbktlztecxydNFnMoaV3XjqxmMbFX0wPfK72ig+av4a1ARQFWlaQGbrCS5JbazKAkUqnKZVR5hyPXJJNSmn38jXLQNOAJJVUSTuA2HhaMRg/SFxJlvxZxyO30mig+dyaBqZZy80zKZWLrHP0zIhaUxmI5+XsDRgqNobZ2b1deF9LvIp5nupXkVgduX3IfOShCfhKphTgKD3we9aqigo6rpsc8ZilXKn24ZT6MjDlWB5BHIpLBqUtmyxXz74mIWK7IA54Cx3OOFc9g4AVjxwSM6iuM9urqyOoZWBDKwyCD3BHqKBH4bmVIrh5GVVF1dEsxAAHWYck15Hiczcafbvce0p+Vb/pIwyw+8asKjTvBFnESem0nmLosrtKkZJz8tHO1e/fGe3PFaQCgzZ0Gefm+umK5/YW+YYsegdsmRz7+YA/u070/T4oU2QxJGo/CihR+fHrVqigjFTRRQFFFFAUUUUBRRRQFFFFAUUUUBRRRQFFFFAUUUUBRRRQFFFFAUUUUEVUvNThix1po489t7qufy3EZq5WQ8RaNLPfQNG3TRYJg0vSjl5LxkJ80EDOD29qDU29yjglHVgOCVIOPXnH2I/jXUmvlXiu6ngFwZJJokAvHhEJWNmdEh6UhCkFox5vsM8/hrY6luubC4h6c24wmPjaGlJiBzEWODndjJxyDQP4p1blWVh2yDkZHccVzOoRbS3Vj2g4Lb1wD7E5xn7VhPDEM8cdwJbIkXL7Ejih+GUhLbBaVeoxjViNm7OcgHGOaSro8iq8sVjKqdWNo4nto2C/Iki6cluki9REBULIG3bjk5AoPrqvntXqk3g+wkgsraGb644kV/sQOR+nb9Kc0BRRRQFFFFAUUUUBRRRQFFFFAUUUUEVNFFBANFFFAZozU1FAZozU0UEZqaipFBFGamoxQGajNTRigq3unQzbetEkmw5XcobafcZ7dqshamigjFGKmpoIqaiigKM0UUBmpqKKCajNFRignNGaAKMUE0VFQaD1RUVN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2" name="AutoShape 4" descr="data:image/jpeg;base64,/9j/4AAQSkZJRgABAQAAAQABAAD/2wCEAAkGBxITEhUSEBAVFRUVGBcYFhUXGBoYGBUYHRcYFxcXFhkYHSghHholHhcaIjEhJSkrLi4uGCEzRDMtNygtLisBCgoKDg0ODg0NDisZHxk3KysrKysrKysrKysrKysrKysrKysrKysrKysrKysrKysrKysrKysrKysrKysrKysrK//AABEIAMoA+gMBIgACEQEDEQH/xAAbAAACAwEBAQAAAAAAAAAAAAAABQEEBgMCB//EAEgQAAIBAwMCBAQDAwcJBwUAAAECAwAEEQUSIRMxBiJBURQjMmFCcYEzUpEVQ1NicoLBJCVEVGOSobGzBxZ0k6LD8UWywtHS/8QAFQEBAQAAAAAAAAAAAAAAAAAAAAH/xAAUEQEAAAAAAAAAAAAAAAAAAAAA/9oADAMBAAIRAxEAPwD7hU1BNcfi0/fXjvyOKDvRUA1NAUUUUBRRRQQaQJ4ysyu4SPjpzSfspM7YX6c3G3OVbjb35FP2rHXHgvdctOJQAZxIqkZ2xsmLmL2xI2GP3FBqLO9WQEqHGGKnejIcjHYOASOe9F/epFG8sjbUjUsx9lAyaykPhOQ3IlmFuyLNPKow+5TJ0zGQDxuVo8n0O4+tH/c5jY3NriANcY4Xf0g21VL7WyQTt3HHrk5OSaDT6ZqCTRLMm4KwyA6sjDk/UrAEdvWvGpavHAVEm8lw5UKjPu2KXZRtB82AcDuccZrKXfgqVmmZXiBldHJ83zAGQmGXjmPauwZ3cY4HNeZ/A0m4FJIj8sxgSB5CAbb4cxhieYs4fBzkk5ordRyggHkZAOCMH9QexqVYHsawN/4QnxcSgQPK6SKNu5ZGU2iwCISE+XLqGzn/AJU58BaZ0IGU2wgZpGZgNoLEgeYqpIUcbQuTgAds4BGnxRipooIxRiqOpaxBbgG4mjiDHCl2Aye+BnvVD/vnp/8ArsP+8KB7ig0gPjbTs4+Nh/3qdyMSOP8AjQe81OKxFj4muRb29xcNFtb4p5unG+THCHI6QLnkhCTnPcYpjL43t1BPTmO0SkgR+YGOJJyuCR5mjcMo9ee1Bpqis3c+N7VN31sVKKQAM73ICoQWGDyDk4GOxOK4W/i0T3FultkxSFlkZ0I5+H66qh3cMAVyCvr34oNXgVIFYOTxdcJcOZIwtrHLcxbAmZ26Fv1jIrCTaQxDADGeB2zwwvfHUUZwLW5kPWEA2JHjqmJJkGWkA8yyDB+x7cZDWbaMUA1NBGKMVNFB5evmN94d6rak72uV+c0KG388krQRokkcnc4KyDbj8WeRWt8ehjp9wIw5cp5NgZm37ht2hOSc47Uo/l29JUdN8dRkD/DSgSjrKuSD+yURktuPB259MUHFb2/X5eLpUCttdII3wptojEACpJZJd64I9Dn0NPfA0901vm+MnX3MHDoiAHPHS2AAx47E8981j7TxdfNFC5kQLM8SiUWj/Uy3HUSKPfl8dOPzLkeY+mMMrG5vLyZYbyB4Y9qPlBNGyt0I3DrIowrCRnXYzfhxtPqH0CqN5rFvEwSa5ijYjcFd1Ukc8gEjI4P8KR3n8o2iM8TC/RQSInAjuPXAV0Xa/ccFQeO5NcPCmp/F3U8j28sLCC2DQzxFGRt1znaWHmU+44NA5Piuw/1+2/8AOj//AKrz/wB7rD/Xrf3/AGq//umotk/cX/dFT0F/dX+AoKmn6zbz8QXEchxnCOGOM4yQPTNZy7v9QN1cRwsvSQwBQ1u+7EhUSOkm4K4j5bGD9+OC2B/ziqgAAWzHgeplUf8A4inmKD5fM0puVeWCXqmSybKwyBWdTcKX4GFyhTdk8bgCR6X9P1XVJegpKxGRyHLW0jBAIldkbO0DDhkDZI5HJNabQrx2mu4pWJMMw2ZAHy3iR0A98EuM07AoMPruqX63jxQMUhxCAxtXlALrMZMOpA8vTQ85GZAPYUsudc1OWFsRyxFoAwCQNuHyEkaRSwPn6heMR9/LnGcV9LxRig+bahr+pBZXjEqgKSitaMSFBhEchxyzSb5CU7rtxhSpzvtMSQRoJpBI4HmcJsDH32ZOPTireKAKCaM0Ug8Y4MUSHlXuLdWHbKmQZBx6HFAn1adop724RA0yLaQQlhuWPqtjtn6d0m5sYJA+wpmuhXeOdYuP0itQP0+TVXxBamCJ4rPS/iety6l1WPjAAkZ23E9sADsPSlel2twL2e3SaGzJhik6cQMzkF5V3I02FyNpBxGR9NA/fRLgAltXuce5jtQP+jVu31+2dzFFMJXUEt0wXAwOdzINob7ZzVceEbZm33AkuW4Obh2de+QRFxGCPcKDTjpKiYVQqj0UYx+QFBhIZNGIYgSBbgSRsH+ICKkpAlKhziJGZwCy7RuOM1FwNGkXa8czLKwY8XXmXpLAJSwOegybV3Z2N96NE1KynhhefdHsQtFl3kdrf9qBMdvdhEW2dyEOMjNXFfSxAlwJ2+HB6KMGk6e0lNsWAPo8igcep58xoqpP/I4BleOb5mAGxcbshnJ6JzlXBgZm2YICZNWYb7ShcLIscvVidVEuy46e8xdNSXPkZmjIG45JBXnkV7kl0mUkLIAWnEu5N4+c/wAklGxjJJKMB2LHOCaNQ1GylQRfFgRMRNKHjY4jjywAcgCIhoc5bJ8jY5wQBLFYiSCRbOaT4sz3G7EpC5g2yO8bHyl0ITbj8XbvSu/i07ESx2byRO6NMCLguFa3Z4pkGclsRAbu42+4rXwi2vljmRmIic4wXjKsOGSReD7ZVvtXq48M27psIkUDGNs0qlcIUG0q4wNrEYHHPvzREaZ4it5pehC5JCkg7TtYKELBWPcgSJn8/scO6T6f4cghlMsSspIxt3vsHCqSqE7QSEUE49PucuKAooooIqGQHg1IFTQVBpkICKIkCxncg2jCNz5lGODyeR71ZC16qKAxSOzx/KNx7i3tv/vuae1nNPH+c7vn/R7Tj289z/zoNEKmiigRlR/KQORn4UjHr+2HNPKQ/wD1Mf8AhD/1qfUGcA6eqHk4uLUcem6CQ9v6xWf+CVo6zfilunNYz8YW56bknGFmjeMfxk6Yx96bahq0EA3TzxxDt53C5PoBk8mgvUVmLzxhGFLxQTSIv1SsBBCo/eMs5UEf2c/lWfvfGVw5VQehv4URxM5YnhQLi66UKsTjAw2Scc0H0V3AGScD3NJLrxbaKxRJTNIDgx26tOynthhEDt/vYrODw5dTH58CSD9+8uGnz7k2sSrCD9gcU/0fQ7mJkMl4uxP5mC3jgiYYwAwJduOMbWFBL6hfS46FosIP47lxkD3EUWSc/dlpbrOnXA6EtxeNIRcW46SRrHESZAM48z559XxxWxxSLxij9FZI0LmGaGVkXlmRHBfaB3IUk49cYoHhWshe6NHcahcb8q629qY5UO2SJhJc8o368jsRkEEGtDBrVtJEZkuIjEM5k3rtUjuGJPBHqD2pR4dk691cXkanoukMMbEFTL02lZpFB52ZlwD67SRxig7adrLxyLaXhAlI+XKBtjucDJ2eiy45Mec8EjI7PpVyMds1V1TTYriMxTJuU8+xUjsykcqwPYjkUjg1OWzdYb5i8THEV4cAZ9I7nHCv6CT6W/qkgEPNn4IhjREE05CJs+oDdhHiR2wvLKjlR6cAkEgGr9x4dR7eG3MsgWBoWVgRvJiYMm47cd1H8KdKa9UGaHgy2zLgyL1X6nlYAo/VExZGxu+tc4JIHYYFVW/7PLNsbzK+EZPM4JIbfnLAbu8jHGcE4JzgVr6KBfo2mLbx9NCW5LFjjJJ7nygAfoKYUUUBRRRQFFFFAUV5U+9eqAooqM0E1lrm5W1v3mnysV1HBEsv4I5I2lwkh/Dv6o2seCVI4JGXWp6xBbjNxPHEP67Bc/YA8k/lSe51xbhDHBYTXMb5Vy6CKIqeDn4jaWX+yrUGlU1wv76OFGkmdURBlnY4Cj3JrLaFJd2jxQXKKYZ3ZYSjtIbYhGkEMjuql0IRgrYBHAOc5r3YWIv3ae8VXjjmljht/qjUxyNGZZQeHkJUkZGF9Ocmgp6Z4miluGuhucGMRRQQxtNJt37zJMUBWMtxhCQQOTycByNRv5T8qySBefPcSAt9iIod3B+7g/an0USqMKoA9gAB/wAK94oMZ4m0G5e0mea9kdkQyLFEqwxb0+YuNuZM5GPr9jinWi6LZqFmgt4wXUN1CN0hBG7mRsse/qacSDgjGeDx71l/+zS5kawjSWFongLwFGO5vlnYCSPXAH/xQdrtVm1BYpMFIIRMqHs0jPsVyPXYEOPYvmqGka293NJbTwxPEyzB48NuhCv01S4DjDdQZYYx2PcYNdL/AE55NRlkhcRzQwW+xmG5WVnn3xyLkEq21exyCoI+9uVdSkBTZb2+eGmR2lcDtmNGRQGx2LEgexoO/g2VjAyMxfozTwqxJJZI5WRNxPchQBn1xT2qek2CQRLFGCFQYGTkn1LMfViSSSe5Jq5QFV727SJGklcIiAszMcBQO5JrzqV9HDG0szhEUZLH/gPuScAAd81itSuZ7qZFaIl+HgtH+iNQfLd3wHHflIe+R7glA86VB8TdKHjChpjeSIQBsjWPoWccg/fbBlwRxjB9CfoAWluh6StupAJd3YvLK31SyEAFm9hgABeygADgUzoCuU9urqUdQysMMpAIYHuCD3FdaKDKSiXT+QGmsvVclprUepGcmSEfu/UgHGRwNJaXaSIrxMro4BV1IKsD2II7iu1ZO/tPgGe6t2AhYlprZmCoT3MluWIVJPdeA32PJDW0Ut0XW7e5XdbzLIMAkDhlyMgOp8yn7EA0yoCiiigKKKKAooooIFFTRQeJDgE+wNfPPDF9NfCMX13NDJJH1UggKwxzRMMq8cqkyPgEbgGBU9xggn6FP9Lfkf8AlWU8O6RHcaVZRyggrbwMjocPE4jGHjYdmHv29OQaBxp3h22gO6G3jVjwZCN0h/N2yx/jTYCs7purSwuttfld7HENwowk/srDsk2MZXs3JX1A0VBn/Gj7IoZT/N3Vsf8AelWL/wByo8IHHxcf7l5P+vU2z/8Au0w8Q6aLm3kg3bS48rYzsdSGjcA+quFb9KyWnahPFcSFY8TyfMubFiA0jKiRmeylOFdcIuVP2zsPBDf0VQ0nV4rhS0LZwcMpBV429UdTyrfY1foE3jJiLC6KsysIJSGUlWBCEggjkH7ikeoWVpAFVYbiaWZS4hjnky2AN8jl5QoXJALMe5FaDxWubK6H+wm/6bUk1vQmuI43WNJVktxDLC7tGHjYo4KyKCVZSDx6g+negztu9qbydVs7l5RDb/5NvdZEIeYsXkaUR7ACmG3Y83HOQLmo2Vk1pPPBBJFPbsm9Xd+pE4ZHw3nIOVIOQSCGrxH4emlmuknETLJaQRNbI7gLGHl6YE/1bvKSSVwd2OMVf1LT2gsLx5ygklhEaRqxZU2x9OCJWYAuxY9yBkv7Cg3K1S1fVIreJpZm2qMDtksTwqqo5ZieAByTXO/1RII1aTOWwqoBl3c9kRR3bv8Algk4AJrKyrNPc58jXaDhfqg01WH1H9+5YH/4XJYONzczzzoOmPisbordvNDYxnIFxdFeHnIztQHvwOMvWv0XSFt0IDM7ud0srnLyv6sx/TAUYCjgACvej6THbx7EySTud25eVzw0kjerH/lgDAGKv0E0VS1HVoIADPMkYPbewGfyB7/pWYuPHIkQSWcW6Akj4uUlLdcHBztBf9WCrx9Q4oNnms/q/jG0gLJvaWROWigRpnX+2EBCD7sRWXuLO6uHMd7O8jhGf4SNjbwzpj67eWJ8tjIG2Qn6uQMhq52NvbRpAyv04JQyW92qrFPbSru3Q3JUBWGUYedfqQg5JBoO+o+KL6QZTpWcDhelcti5Dsc5V3iYpAR7sGGSOfQ1H0gszdWFp7qICR4bl+o0iA8S2Fwu1UbI4AVecZCE5q1pN71261tatIZQ0V4igJaTjlRcI8gCuSAPpzlXwc7RV+w8ITsIVubtkFvuEIt8rKsbDBikuGyzjbtGVCE7Qe4BoFF7d2waIy3JPWjMtjdhSbqFhhjBIqDfIuCMArztZWycE7PwxrwuYwHGydAonhIKsjEd9rYOxu4P+INWdH0C2tgRbwIhP1MBl2PuznzE5yeT61x1vRBMVkjcw3Ef7OZMbgD3RweHjPqp/MYIBAOAamkWka0S4troLHdBc7RnZMv9JAT3X3X6lzzwQS8U0E0UUUBRRRQFFAqCaANZiawms2Mtope3JLS2vqhJy0lt7HuTH2OeMHvqK8sKBdG9veQcbZYZBzn15wQQeVYEfYgikyXkmnkJcyNLaZwlyxy8HoEuT+JfQS/o3PmNnUtHkjlN1ZECQ/toCcR3I9z+5MAMB/Xs2Rgi9pGqxXSMVBBB2SxPjfE2OY5V5wf4gg5GQaBjGwIzkHPaquraVFcJ05k3DOVIJVkYdmRl5Vh7ikTo2m8xqz2P4kGWe1z6xjktB7r3QduOBpbW6SRFkjYOjgMrKcqwPIIPqKDDatYzWzCWWRyEAC38agzIo/BexjiWLv51HGeykbqeaZ4h8yQ3YVJJB8qRTmC5HcGF8/URz0zz3xuAzWiIrJ6t4W2hjaojRvkzWcg+RMTyWT+ilz+JeD6jPIDUTxK6sjjKsCrD3BGCP4VndDna3lFhOxYBc2szd5Y1wDG5/pU4/tLg9w2F2ka80O5SJpYox545F/yy1H+0QftovZ13Hj8fcPdRt4b62BjlBBxJBNGQSjj6JEI9R2I9QSD3NB4sh/nG57Y+Htcf+Zc5/wAKS6zqXUlMwjMkVpIscCZwLi+YiNcn9yMtjPYMWOPIKpx63I8FzdDyTHT7ZuMeSUtcg4B9VfPf2pvqiwxLZWyEDZcW+E/F+PB57nKsSe/BNAqgtp5bhljl33Q8lxd4+VZKQCYLNDx1TxknOOCxOFWthpenQ2kISMBEXJZmPLMeWeRz9TEnJYnk1irDWblepbWscUZa4uhFPcbunM/XkZkiEYPmHP1kE4yAwBqvc2qyK0l60txGkqpcJKdkljJlSskaRfLaMEq27GdpzkjIoNHqHju1VWMG+5CNtd4hmGM+vUmPkUAcnk4FKrjUdSmlETyR2xfJijj5FygG49O7IYK2OcdMHA9uRy1TUVtDJJLKi3Vt0yWyqfHWrtgBkHDygBwAB9ajGAxFEFnNMksVnbssDSRz2ss4MK27ghm2RkdUruBO3ABDsuQKCnY6XBGUnYSEPL0mnkOL6yuC20K8o+uMswUAgjDr9Stx2OsKk3A6l7DKILmGBd3xcBVT1XRfKrAMGBcjBV0zhqeP4aT5sl9K85l2tLBEpSFyoCZ6Kks3AAO5iDgZ7VYvvENpZI0cSD5XBihVVC4CliSSFwodWbGSAc4oE9j4avXWONStpDBMZbfJEtxGhUjpYB6ap53GMv5SowMA0+07wfaxne6GeQsXMkx3nee7hcBFJ/qqKu6DrAuEYldkkbtFLHkMUdTgjI7gjDA8ZDDt2prQeQK9YoooCiiigX6zpEVzH05VzzlWB2vGw7PGw5Vh7ilNpqs1s6wX5BVjthuxhUlP4UmH4Jv/AEt6YOVGmrhe2aSo0cqB0cFWRhkMD3BFB2Bqay5uJLAgTM0lnwBMxLSW/oBMe7xdvmHJH4sjzDSo4PIIIPII5BHpig90UUUECpryteqAooooIK0j1nQt7i4t36V0gwsnJWRc56c6j60/4rkkEer2igTaLrXWJilQxXEYHUhJz9g8bfjiJ7MP1AORS+fTZLN2mskLxMS01ouBknky2+eFk9SmQrd+D3a65o63AB3GOVMmKZMb4m91zwQfVTkEcEGqel6vIri2vgqT87HXPSuFHdos/S2OTGeR7kc0DPStTjuIxJC4ZTkexVhwVYHlWB7qeRVwis/qelOrtdWe0TY+ZGSRHcAej4BxIPwuORwDkcVWspL68jSVZI7SGRQ67AJpyrDIyzgIh59Fb86C54m0+2ZRNPIIHiz07kMEePPoGbgg45Q5Bx2rH2d+8TtNEwjLOvzzG6WN6SABvBGYZjjHUUFScfV9I2Vn4Yto3ErIZpR/OzMZXHbO0vwg47KAK86/rVqitBNLuZ1I6MWZJmDDHEcYLfrQYiDT52tJUVo4nmVl2SMGdFS7uptirGcsxRuMZ+jkVcuLYjIUGLZMs2EkjDtK6yuQNxZQHkyFbCk429gTV6y0m9cyNCvwqynPUnYyTpjCoI4gxRPICCd247snmm9j4St1A6264IJI6pygYsXJWMYQeYk9sjNBlIIRLbtborzSFWPycSiOV26hY3ThI9yzefC5IwOPQt20C6l3zX1xHbLJAsVxHDhg6LuOXllXA4dhwowCeT3rR3+s21vhJJVViPLEvmkYeyRLlj+gqpZalczspWy6UBJ3tcNskZcHBjhUMeeOHKnk8Z4oE2m3mmW46kGGYKGM8rMWaHcFeVJ58l413c7SQN1ddW8ahM9GBiEmMDyz5iiDiNpCpblhnCgMVCneCCa8WPhSUsqTbVgt5Lk24BzIY5keMRtxtVFEhwMknamcYIrhZapFa213Pb20knw8qxSM0oeSURMkUjtk+UogzzjIAP5ByGl3ly4mlj+anUQrcBfhzby+V44+n5nGFRxvAPGCRnhha+FbaBB8VJ1BjaUbiN2KiBX2ckyGMrGeSDxxk1w1TWbyVriCHEbRNDjo4lmaGTjrKGG0bSQcYP7NhnkGvVl4PacdW93K0kRWSHeH6UxeN2kglzlVLQq2z6QR2HOSm/hXUxKJExH8tgUMQISSFxuhkUH7ZU/1kb8q0NLNO0SKJhIBul2dMytzIyby+0kYGNzE4AAHtTOiCiiigKKKKAooooPLIMdqzBspLE7rSMyW347VcAxe722eMepiJA9V58rajNU9T1SGBd88qRr2BYgZPso7k/YUHrTtQjnjWWFw6N2I+3BBHcMDkEHkEVbr53e6jIs8d3Z2skMUs8Edw8w6a3CyOkIdIT5+qCy+dghwuPMMV9EoIqagCpoIqag14jmVvpYH8iDQdKK8O4AySAPcnFes0E1R1bS4riMxzLuGQQQSGRh9Low5VweQw5FXc0Ggx3hbxDKF2X309WWKG54CybJWjVZsABJjs9trZ454rroeofC6bApDSSKOhGhPnllVmQL/AOkkn0AJ9K5dL4QSW93GsljM8jdUjIi6rs7R3C9tmWOJe3IBweTSGmfydNHNIzSWUayhGOXa0aR1ZnkPJePGR1D5kDHOQSQFrTVlvGeK+uZYpFx1LSL5ACnOGWVT1JUOMb1YA4PAIIGn0zSILddtvCkY9doAJPclj3J+5yararpcd0isHKuPNDPERvQn1RuxU+qnKn1FU9O1qSORbW/wsrcRTAYiucDPlz9EvvGT6ZGR2DRAVndf8PSXUsbG9liijIJhiOzqHkHfIhD4weACMd60QNTigoaXo0FvnoQqhb6mAyzH3dzlmPA5JPar2KmigT+KNPeeIJGRlXRyhYqsqqcmNmXkA++DyBwRVLwv4deBW6s3U6qp1E2jaZAgRnLEbmLKFBJ77QfetJipxQVbGwihRY4Y1RFGFVQAAPYYqyBU0UBRRRQFFFRQTRXh5AASxAA7knAH5ms6/ixJDssInvGzjfH5YF/tXDeT9F3H7UGkJpTqfiO3hYRs5eUjIhiVpZSO2emgJA+5wKXnR7y45vLrpof9Htcp+Yec+dv7oT9ab6TpFvbrtghSMHvtHLH3djyx9ySTQKxJf3I8oFkh9W2zXGMHsozHGfz39u1XNO8NW8T9XaZJufnSsZJOcZAZvpHH0qAPtXvVtet7bAmlAcjKxKC8r/2I0yzfoPWqPxd9cD5MQtUP85ON8pGfwwKcLkerNkeq+lBPjVgIYu3N3ZDn/wAVF2z61oqRWXhqNXWWZnuZl5WWY7ip940ACIeTyqjvT2gKKKKDnO2FYkEgA8AZJ47Aev5V8l0OxubeMSW1pMh6LRnFv0mi33e/O1s9U7GJzsOzYTg7ttfXaW6/qQtoGnMbSBSuVQgN5mC8biBwSPWgw99LqE0Dx3EUxDWbBoRArLNJ05Vfc/G1w4j244IPbnIYWk+pmzlKK4nAnwJAodXUZgS3HTCvE2ANzndycnPbqfFpEruVYIqFTAdgZZ1uRARvBwR5ge5/wqG8fIAXMJEZitnj8y72knkdFj2d+CvJ57GilGq63qO9UiadHk+LeCExRb5NiwGFXDDyxBncFuDjGTWy1LxHHEwhVWmuCB8iEBnGR3fnEa8HzOQOPWrWlXC3ESTGNkLAja4w6clWGe47dxXXTNJht02QRhB3OOWY+rOx5Zj6kkk0RnX8Nz3ciS6hNiMA/wCQxEmE57Cd8jqn+6F9Mep6XEMlh5o1aWywd8QBd7Ye8Q7vF7x919OPLWqAoIoMNaXTW8+bBRPZGJJujEdxTe7gyW3oV8uTEPfjng6Zvhr23H0zQyDIPpx6gjlWB/Igj0pfJ4NtjM8qmWNZB8yGORo4nO7duKrggkk52kZyc5ya83OhtbN1tNVE/pLX6IpgB3THEcv9bGD2OeCA8RX0tkRHeOZLckCO7PdMniO69vYS9j64PJ06vntSrS9Uhu42wvIyk0Mi4eNvVJUP2OfYg5GRSzZLp/MYeaz9U+qS1HvH6vCP3fqX0yOAGqorhZ3SSoskbq6MAVZTlWB9QR6V3oCiiigKKKKAqCaT6n4lt4X6RcvKe0ESmSXnsSiZIH3bA+9UupqNwOFSxjPq22e4I/sg9OM/rJ/hQOtR1OGBd88qRr7uwXJ9AM9z9hzSY61cznFlalUP+kXOY09eUi/aP+uwc96t6Z4Zt4m6rK00w/npmMsg99pbhB9lAFM7idI1LyOqKvJZiAAPck+lAki8LK+GvpWu277XG2BT/VgB29+QX3H709jQKAqgADsAMAD7Vnz4pMvGn273P+1Pybcex6rAlh/YVqh/D805zfXTMv8Aq8G6GL8nYHqSfqQP6tBZv/FECMYog9zMODFbjqMp74kbOyP++y1XWzvrjmaVbSP+ihO+Zh6bpyAF47hFz7NTuw06GBBHBEkaDsqKFH8BVnFAv0vRILfPRiCluWc5aRz7vI2WY/maYAVNFAUUUUEVNQKmgKX67pKXULQSlgj43bcZIBDY5B4OKYUUChvDVmQAbSEgAADprwA28ADH73m/OpXw7aABRZwYClAOmnCFtxUccLnnHvTaig42lskahI0CKOyqAAB9gK7UUUBRS++1u3hLCaeOMqquwZwNqs2xWOewLAqD713tr+OQuI3VjG21wCCUbAO1sdjgg/rQWag1wa9jEixFwHcMypnzMFxuIHqBkfxqj4h1F4Yw8casSQCzuI44weN8hPJXOBhQSSwHuQCjxtPbWwF49wLabIRJNrMJuCRDIiDMi9+O45IIq/4e14XAKSRtDcKoaSB+GAPZ0/eQ+47djggiuVj4WQsJr1hdz5DBpFBjhIOR8PEciPB/Fyx9Saua3okdwFJJSWM5inTiSJj6qfVTgZQ8MOCDQULzS5bZmn09QwYlprQnakpPLPCT5Y5c5J/Cx74PmpxpGqx3EfUiJ4O1lYYeNh9SOp7MPb/Clmla04cWt6oSfnYwGIrkAZ3wnJw3vGTkfcc171bRGL/E2j9K4A5z+znA/BOvr9nHmXPqMgg9zUPIACSQAO5PAH51mLXXLq5BFtaCNlZkkkncbI5FJV1RYyWkwwxnyg+55Fdo/Cyyea/me7P7j4W3H2EC+U/m+4896CJPFKyErYRNdsDgtHhYVPbzTt5OPULuP29KF0i7n5vLoop/mLUmMfk8x+Y393Zn2p/FEqgBQABwABgD8gKU33ie2jfohmlm/oYVMkg/tBeEHHdiBQXdM0uC3XbBEkY7naOWPux7sfuSTXPV9bt7YAzzKmfpXku5wThEXLMeOwBNLOlf3Od7iyjP4YyslwfzkIKIfsob86vaR4ctrclo48yEYaZyZJm9fNK5LH8s0C8ajf3HFtbi2jP8/c8uR7pbqcj++V/Ku8PhWIsJLpnu5BggzkMikHIMcQ+Wp+4XPA5p+BU0EKKmiigKKKKAooooCiiigKKKKAooooCiiigKKKKDI+MfC7XckRRtqsskNz6FoWHUUDjkiRFx7Bm9zVBNE1BTbktlztecxydNFnMoaV3XjqxmMbFX0wPfK72ig+av4a1ARQFWlaQGbrCS5JbazKAkUqnKZVR5hyPXJJNSmn38jXLQNOAJJVUSTuA2HhaMRg/SFxJlvxZxyO30mig+dyaBqZZy80zKZWLrHP0zIhaUxmI5+XsDRgqNobZ2b1deF9LvIp5nupXkVgduX3IfOShCfhKphTgKD3we9aqigo6rpsc8ZilXKn24ZT6MjDlWB5BHIpLBqUtmyxXz74mIWK7IA54Cx3OOFc9g4AVjxwSM6iuM9urqyOoZWBDKwyCD3BHqKBH4bmVIrh5GVVF1dEsxAAHWYck15Hiczcafbvce0p+Vb/pIwyw+8asKjTvBFnESem0nmLosrtKkZJz8tHO1e/fGe3PFaQCgzZ0Gefm+umK5/YW+YYsegdsmRz7+YA/u070/T4oU2QxJGo/CihR+fHrVqigjFTRRQFFFFAUUUUBRRRQFFFFAUUUUBRRRQFFFFAUUUUBRRRQFFFFAUUUUEVUvNThix1po489t7qufy3EZq5WQ8RaNLPfQNG3TRYJg0vSjl5LxkJ80EDOD29qDU29yjglHVgOCVIOPXnH2I/jXUmvlXiu6ngFwZJJokAvHhEJWNmdEh6UhCkFox5vsM8/hrY6luubC4h6c24wmPjaGlJiBzEWODndjJxyDQP4p1blWVh2yDkZHccVzOoRbS3Vj2g4Lb1wD7E5xn7VhPDEM8cdwJbIkXL7Ejih+GUhLbBaVeoxjViNm7OcgHGOaSro8iq8sVjKqdWNo4nto2C/Iki6cluki9REBULIG3bjk5AoPrqvntXqk3g+wkgsraGb644kV/sQOR+nb9Kc0BRRRQFFFFAUUUUBRRRQFFFFAUUUUEVNFFBANFFFAZozU1FAZozU0UEZqaipFBFGamoxQGajNTRigq3unQzbetEkmw5XcobafcZ7dqshamigjFGKmpoIqaiigKM0UUBmpqKKCajNFRignNGaAKMUE0VFQaD1RUVN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4" name="AutoShape 6" descr="Image result for submerged arc welding"/>
          <p:cNvSpPr>
            <a:spLocks noChangeAspect="1" noChangeArrowheads="1"/>
          </p:cNvSpPr>
          <p:nvPr/>
        </p:nvSpPr>
        <p:spPr bwMode="auto">
          <a:xfrm>
            <a:off x="155575" y="-1279525"/>
            <a:ext cx="3305175" cy="2667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 name="Rectangle 6"/>
          <p:cNvSpPr/>
          <p:nvPr/>
        </p:nvSpPr>
        <p:spPr>
          <a:xfrm>
            <a:off x="228600" y="304800"/>
            <a:ext cx="8610600" cy="2677656"/>
          </a:xfrm>
          <a:prstGeom prst="rect">
            <a:avLst/>
          </a:prstGeom>
        </p:spPr>
        <p:txBody>
          <a:bodyPr wrap="square">
            <a:spAutoFit/>
          </a:bodyPr>
          <a:lstStyle/>
          <a:p>
            <a:pPr algn="just"/>
            <a:r>
              <a:rPr lang="en-US" sz="2400" dirty="0" smtClean="0">
                <a:latin typeface="Garamond" pitchFamily="18" charset="0"/>
              </a:rPr>
              <a:t>The arc is completely submerged under the flux and not visible from outside.</a:t>
            </a:r>
          </a:p>
          <a:p>
            <a:pPr lvl="0" algn="just"/>
            <a:r>
              <a:rPr lang="en-US" sz="2400" dirty="0" smtClean="0">
                <a:solidFill>
                  <a:prstClr val="black"/>
                </a:solidFill>
                <a:latin typeface="Garamond" pitchFamily="18" charset="0"/>
              </a:rPr>
              <a:t>Part of the flux is melted and forms slag.</a:t>
            </a:r>
          </a:p>
          <a:p>
            <a:pPr lvl="0" algn="just"/>
            <a:endParaRPr lang="en-US" sz="2400" dirty="0" smtClean="0">
              <a:solidFill>
                <a:prstClr val="black"/>
              </a:solidFill>
              <a:latin typeface="Garamond" pitchFamily="18" charset="0"/>
            </a:endParaRPr>
          </a:p>
          <a:p>
            <a:pPr lvl="0" algn="just"/>
            <a:r>
              <a:rPr lang="en-US" sz="2400" dirty="0" smtClean="0">
                <a:solidFill>
                  <a:prstClr val="black"/>
                </a:solidFill>
                <a:latin typeface="Garamond" pitchFamily="18" charset="0"/>
              </a:rPr>
              <a:t>Unused flux is collected and reused.</a:t>
            </a:r>
          </a:p>
          <a:p>
            <a:pPr lvl="0" algn="just"/>
            <a:endParaRPr lang="en-US" sz="2400" dirty="0" smtClean="0">
              <a:solidFill>
                <a:prstClr val="black"/>
              </a:solidFill>
              <a:latin typeface="Garamond" pitchFamily="18" charset="0"/>
            </a:endParaRPr>
          </a:p>
          <a:p>
            <a:pPr lvl="0" algn="just"/>
            <a:r>
              <a:rPr lang="en-US" sz="2400" dirty="0" smtClean="0">
                <a:solidFill>
                  <a:prstClr val="black"/>
                </a:solidFill>
                <a:latin typeface="Garamond" pitchFamily="18" charset="0"/>
              </a:rPr>
              <a:t>Power source -------- both AC and DC.</a:t>
            </a:r>
            <a:endParaRPr lang="en-US" sz="2400" dirty="0">
              <a:solidFill>
                <a:prstClr val="black"/>
              </a:solidFill>
              <a:latin typeface="Garamond" pitchFamily="18" charset="0"/>
            </a:endParaRPr>
          </a:p>
        </p:txBody>
      </p:sp>
      <p:pic>
        <p:nvPicPr>
          <p:cNvPr id="9" name="Picture 8" descr="Image result for submerged arc welding diagram"/>
          <p:cNvPicPr/>
          <p:nvPr/>
        </p:nvPicPr>
        <p:blipFill>
          <a:blip r:embed="rId2"/>
          <a:srcRect l="3750" t="23111" r="5000" b="28889"/>
          <a:stretch>
            <a:fillRect/>
          </a:stretch>
        </p:blipFill>
        <p:spPr bwMode="auto">
          <a:xfrm>
            <a:off x="990600" y="2971800"/>
            <a:ext cx="6705600" cy="37338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85800"/>
            <a:ext cx="8458200" cy="4016484"/>
          </a:xfrm>
          <a:prstGeom prst="rect">
            <a:avLst/>
          </a:prstGeom>
        </p:spPr>
        <p:txBody>
          <a:bodyPr wrap="square">
            <a:spAutoFit/>
          </a:bodyPr>
          <a:lstStyle/>
          <a:p>
            <a:pPr algn="just"/>
            <a:r>
              <a:rPr lang="en-US" sz="2400" b="1" dirty="0" smtClean="0">
                <a:latin typeface="Garamond" pitchFamily="18" charset="0"/>
              </a:rPr>
              <a:t>Advantages</a:t>
            </a:r>
          </a:p>
          <a:p>
            <a:pPr algn="just"/>
            <a:endParaRPr lang="en-US" sz="2400" b="1" dirty="0" smtClean="0">
              <a:latin typeface="Garamond" pitchFamily="18" charset="0"/>
            </a:endParaRPr>
          </a:p>
          <a:p>
            <a:pPr marL="457200" indent="-457200" algn="just">
              <a:spcAft>
                <a:spcPts val="600"/>
              </a:spcAft>
              <a:buFont typeface="Arial" pitchFamily="34" charset="0"/>
              <a:buChar char="•"/>
            </a:pPr>
            <a:r>
              <a:rPr lang="en-US" sz="2400" dirty="0" smtClean="0">
                <a:latin typeface="Garamond" pitchFamily="18" charset="0"/>
              </a:rPr>
              <a:t>No spatter of the weld metal since the arc is submerged in flux.</a:t>
            </a:r>
            <a:br>
              <a:rPr lang="en-US" sz="2400" dirty="0" smtClean="0">
                <a:latin typeface="Garamond" pitchFamily="18" charset="0"/>
              </a:rPr>
            </a:br>
            <a:r>
              <a:rPr lang="en-US" sz="2400" dirty="0" smtClean="0">
                <a:latin typeface="Garamond" pitchFamily="18" charset="0"/>
              </a:rPr>
              <a:t>Since granulated flux is used,  suitable only for flat and horizontal welding. (Not suitable for vertical and overhead welding). </a:t>
            </a:r>
          </a:p>
          <a:p>
            <a:pPr marL="457200" indent="-457200" algn="just">
              <a:spcAft>
                <a:spcPts val="600"/>
              </a:spcAft>
              <a:buFont typeface="Arial" pitchFamily="34" charset="0"/>
              <a:buChar char="•"/>
            </a:pPr>
            <a:r>
              <a:rPr lang="en-US" sz="2400" dirty="0" smtClean="0">
                <a:latin typeface="Garamond" pitchFamily="18" charset="0"/>
              </a:rPr>
              <a:t>As penetration is high,  backup plate is required.</a:t>
            </a:r>
            <a:br>
              <a:rPr lang="en-US" sz="2400" dirty="0" smtClean="0">
                <a:latin typeface="Garamond" pitchFamily="18" charset="0"/>
              </a:rPr>
            </a:br>
            <a:r>
              <a:rPr lang="en-US" sz="2400" dirty="0" smtClean="0">
                <a:latin typeface="Garamond" pitchFamily="18" charset="0"/>
              </a:rPr>
              <a:t>Higher deposition rates (90 </a:t>
            </a:r>
            <a:r>
              <a:rPr lang="en-US" sz="2400" dirty="0" err="1" smtClean="0">
                <a:latin typeface="Garamond" pitchFamily="18" charset="0"/>
              </a:rPr>
              <a:t>kgs</a:t>
            </a:r>
            <a:r>
              <a:rPr lang="en-US" sz="2400" dirty="0" smtClean="0">
                <a:latin typeface="Garamond" pitchFamily="18" charset="0"/>
              </a:rPr>
              <a:t>/hour</a:t>
            </a:r>
          </a:p>
          <a:p>
            <a:pPr marL="457200" indent="-457200" algn="just">
              <a:spcAft>
                <a:spcPts val="600"/>
              </a:spcAft>
              <a:buFont typeface="Arial" pitchFamily="34" charset="0"/>
              <a:buChar char="•"/>
            </a:pPr>
            <a:r>
              <a:rPr lang="en-US" sz="2400" dirty="0" smtClean="0">
                <a:latin typeface="Garamond" pitchFamily="18" charset="0"/>
              </a:rPr>
              <a:t>High speeds</a:t>
            </a:r>
          </a:p>
          <a:p>
            <a:pPr marL="457200" indent="-457200" algn="just">
              <a:spcAft>
                <a:spcPts val="600"/>
              </a:spcAft>
              <a:buFont typeface="Arial" pitchFamily="34" charset="0"/>
              <a:buChar char="•"/>
            </a:pPr>
            <a:r>
              <a:rPr lang="en-US" sz="2400" dirty="0" smtClean="0">
                <a:latin typeface="Garamond" pitchFamily="18" charset="0"/>
              </a:rPr>
              <a:t>High quality weld (since flux is covering the weld zone).</a:t>
            </a:r>
            <a:br>
              <a:rPr lang="en-US" sz="2400" dirty="0" smtClean="0">
                <a:latin typeface="Garamond" pitchFamily="18" charset="0"/>
              </a:rPr>
            </a:br>
            <a:endParaRPr lang="en-US" sz="2400" dirty="0">
              <a:latin typeface="Garamond"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990600"/>
            <a:ext cx="7772400" cy="4616648"/>
          </a:xfrm>
          <a:prstGeom prst="rect">
            <a:avLst/>
          </a:prstGeom>
        </p:spPr>
        <p:txBody>
          <a:bodyPr wrap="square">
            <a:spAutoFit/>
          </a:bodyPr>
          <a:lstStyle/>
          <a:p>
            <a:r>
              <a:rPr lang="en-US" sz="2400" b="1" dirty="0" smtClean="0">
                <a:latin typeface="Garamond" pitchFamily="18" charset="0"/>
              </a:rPr>
              <a:t>Disadvantages</a:t>
            </a:r>
          </a:p>
          <a:p>
            <a:endParaRPr lang="en-US" sz="2400" b="1" dirty="0" smtClean="0">
              <a:latin typeface="Garamond" pitchFamily="18" charset="0"/>
            </a:endParaRPr>
          </a:p>
          <a:p>
            <a:pPr marL="914400" lvl="1" indent="-457200">
              <a:spcAft>
                <a:spcPts val="600"/>
              </a:spcAft>
              <a:buFont typeface="Arial" pitchFamily="34" charset="0"/>
              <a:buChar char="•"/>
            </a:pPr>
            <a:r>
              <a:rPr lang="en-US" sz="2400" dirty="0" smtClean="0">
                <a:latin typeface="Garamond" pitchFamily="18" charset="0"/>
              </a:rPr>
              <a:t>Costly equipment</a:t>
            </a:r>
          </a:p>
          <a:p>
            <a:pPr marL="914400" lvl="1" indent="-457200">
              <a:spcAft>
                <a:spcPts val="600"/>
              </a:spcAft>
              <a:buFont typeface="Arial" pitchFamily="34" charset="0"/>
              <a:buChar char="•"/>
            </a:pPr>
            <a:r>
              <a:rPr lang="en-US" sz="2400" dirty="0" smtClean="0">
                <a:latin typeface="Garamond" pitchFamily="18" charset="0"/>
              </a:rPr>
              <a:t>Not flexible </a:t>
            </a:r>
          </a:p>
          <a:p>
            <a:pPr marL="914400" lvl="1" indent="-457200">
              <a:spcAft>
                <a:spcPts val="600"/>
              </a:spcAft>
              <a:buFont typeface="Arial" pitchFamily="34" charset="0"/>
              <a:buChar char="•"/>
            </a:pPr>
            <a:r>
              <a:rPr lang="en-US" sz="2400" dirty="0" smtClean="0">
                <a:latin typeface="Garamond" pitchFamily="18" charset="0"/>
              </a:rPr>
              <a:t>Not suitable for all positions</a:t>
            </a:r>
          </a:p>
          <a:p>
            <a:pPr marL="914400" lvl="1" indent="-457200">
              <a:spcAft>
                <a:spcPts val="600"/>
              </a:spcAft>
              <a:buFont typeface="Arial" pitchFamily="34" charset="0"/>
              <a:buChar char="•"/>
            </a:pPr>
            <a:r>
              <a:rPr lang="en-US" sz="2400" dirty="0" smtClean="0">
                <a:latin typeface="Garamond" pitchFamily="18" charset="0"/>
              </a:rPr>
              <a:t>Not economical for thin plates. </a:t>
            </a:r>
          </a:p>
          <a:p>
            <a:endParaRPr lang="en-US" sz="2400" b="1" dirty="0" smtClean="0">
              <a:latin typeface="Garamond" pitchFamily="18" charset="0"/>
            </a:endParaRPr>
          </a:p>
          <a:p>
            <a:r>
              <a:rPr lang="en-US" sz="2400" b="1" dirty="0" smtClean="0">
                <a:latin typeface="Garamond" pitchFamily="18" charset="0"/>
              </a:rPr>
              <a:t>Applications  </a:t>
            </a:r>
          </a:p>
          <a:p>
            <a:pPr marL="914400" lvl="1" indent="-457200">
              <a:spcAft>
                <a:spcPts val="600"/>
              </a:spcAft>
              <a:buFont typeface="Arial" pitchFamily="34" charset="0"/>
              <a:buChar char="•"/>
            </a:pPr>
            <a:r>
              <a:rPr lang="en-US" sz="2400" dirty="0" smtClean="0">
                <a:latin typeface="Garamond" pitchFamily="18" charset="0"/>
              </a:rPr>
              <a:t>Best suitable for continuous welding of thick plates.</a:t>
            </a:r>
          </a:p>
          <a:p>
            <a:pPr marL="914400" lvl="1" indent="-457200">
              <a:spcAft>
                <a:spcPts val="600"/>
              </a:spcAft>
              <a:buFont typeface="Arial" pitchFamily="34" charset="0"/>
              <a:buChar char="•"/>
            </a:pPr>
            <a:r>
              <a:rPr lang="en-US" sz="2400" dirty="0" smtClean="0">
                <a:latin typeface="Garamond" pitchFamily="18" charset="0"/>
              </a:rPr>
              <a:t>Used for Carbon and alloy steels,  stainless steels.</a:t>
            </a:r>
          </a:p>
          <a:p>
            <a:pPr marL="914400" lvl="1" indent="-457200">
              <a:spcAft>
                <a:spcPts val="600"/>
              </a:spcAft>
              <a:buFont typeface="Arial" pitchFamily="34" charset="0"/>
              <a:buChar char="•"/>
            </a:pPr>
            <a:r>
              <a:rPr lang="en-US" sz="2400" dirty="0" smtClean="0">
                <a:latin typeface="Garamond" pitchFamily="18" charset="0"/>
              </a:rPr>
              <a:t>Welding of pressure vessels, boiler plates, pipes </a:t>
            </a:r>
            <a:endParaRPr lang="en-US" sz="2400" dirty="0">
              <a:latin typeface="Garamond"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95600" y="2590800"/>
            <a:ext cx="3352800" cy="830997"/>
          </a:xfrm>
          <a:prstGeom prst="rect">
            <a:avLst/>
          </a:prstGeom>
          <a:noFill/>
        </p:spPr>
        <p:txBody>
          <a:bodyPr wrap="square" rtlCol="0">
            <a:spAutoFit/>
          </a:bodyPr>
          <a:lstStyle/>
          <a:p>
            <a:r>
              <a:rPr lang="en-US" sz="4800" dirty="0" smtClean="0"/>
              <a:t>THANK YOU</a:t>
            </a:r>
            <a:endParaRPr lang="en-US" sz="4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229600" cy="5909310"/>
          </a:xfrm>
          <a:prstGeom prst="rect">
            <a:avLst/>
          </a:prstGeom>
        </p:spPr>
        <p:txBody>
          <a:bodyPr wrap="square">
            <a:spAutoFit/>
          </a:bodyPr>
          <a:lstStyle/>
          <a:p>
            <a:r>
              <a:rPr lang="en-US" sz="2400" b="1" dirty="0" smtClean="0">
                <a:latin typeface="Garamond" pitchFamily="18" charset="0"/>
              </a:rPr>
              <a:t>Characteristics</a:t>
            </a:r>
            <a:r>
              <a:rPr lang="en-US" sz="2400" dirty="0" smtClean="0">
                <a:latin typeface="Garamond" pitchFamily="18" charset="0"/>
              </a:rPr>
              <a:t>.</a:t>
            </a:r>
          </a:p>
          <a:p>
            <a:pPr>
              <a:spcAft>
                <a:spcPts val="1200"/>
              </a:spcAft>
            </a:pPr>
            <a:endParaRPr lang="en-US" sz="2400" dirty="0" smtClean="0">
              <a:latin typeface="Garamond" pitchFamily="18" charset="0"/>
            </a:endParaRPr>
          </a:p>
          <a:p>
            <a:pPr marL="517525" lvl="1" indent="-457200">
              <a:spcAft>
                <a:spcPts val="1200"/>
              </a:spcAft>
              <a:buFont typeface="Wingdings" pitchFamily="2" charset="2"/>
              <a:buChar char="§"/>
            </a:pPr>
            <a:r>
              <a:rPr lang="en-US" sz="2400" dirty="0" smtClean="0">
                <a:latin typeface="Garamond" pitchFamily="18" charset="0"/>
              </a:rPr>
              <a:t>SMAW is most extensively used.</a:t>
            </a:r>
          </a:p>
          <a:p>
            <a:pPr marL="517525" lvl="1" indent="-457200">
              <a:spcAft>
                <a:spcPts val="1200"/>
              </a:spcAft>
              <a:buFont typeface="Wingdings" pitchFamily="2" charset="2"/>
              <a:buChar char="§"/>
            </a:pPr>
            <a:r>
              <a:rPr lang="en-US" sz="2400" dirty="0" smtClean="0">
                <a:latin typeface="Garamond" pitchFamily="18" charset="0"/>
              </a:rPr>
              <a:t>Highly versatile. Suitable for simple and sophisticated jobs.</a:t>
            </a:r>
          </a:p>
          <a:p>
            <a:pPr marL="517525" lvl="1" indent="-457200">
              <a:spcAft>
                <a:spcPts val="1200"/>
              </a:spcAft>
              <a:buFont typeface="Wingdings" pitchFamily="2" charset="2"/>
              <a:buChar char="§"/>
            </a:pPr>
            <a:r>
              <a:rPr lang="en-US" sz="2400" dirty="0" smtClean="0">
                <a:latin typeface="Garamond" pitchFamily="18" charset="0"/>
              </a:rPr>
              <a:t>Least expensive equipment.</a:t>
            </a:r>
          </a:p>
          <a:p>
            <a:pPr marL="517525" lvl="1" indent="-457200">
              <a:spcAft>
                <a:spcPts val="1200"/>
              </a:spcAft>
              <a:buFont typeface="Wingdings" pitchFamily="2" charset="2"/>
              <a:buChar char="§"/>
            </a:pPr>
            <a:r>
              <a:rPr lang="en-US" sz="2400" dirty="0" smtClean="0">
                <a:latin typeface="Garamond" pitchFamily="18" charset="0"/>
              </a:rPr>
              <a:t>Any thickness can be welded. But difficulty in t &lt; 3 mm. and large thickness t&gt;20 mm takes long time.</a:t>
            </a:r>
          </a:p>
          <a:p>
            <a:pPr marL="517525" lvl="1" indent="-457200">
              <a:spcAft>
                <a:spcPts val="1200"/>
              </a:spcAft>
              <a:buFont typeface="Wingdings" pitchFamily="2" charset="2"/>
              <a:buChar char="§"/>
            </a:pPr>
            <a:r>
              <a:rPr lang="en-US" sz="2400" dirty="0" smtClean="0">
                <a:latin typeface="Garamond" pitchFamily="18" charset="0"/>
              </a:rPr>
              <a:t>Power source: AC,  DCEN and DCEP.  </a:t>
            </a:r>
          </a:p>
          <a:p>
            <a:pPr marL="517525" lvl="1" indent="-457200">
              <a:spcAft>
                <a:spcPts val="1200"/>
              </a:spcAft>
              <a:buFont typeface="Wingdings" pitchFamily="2" charset="2"/>
              <a:buChar char="§"/>
            </a:pPr>
            <a:r>
              <a:rPr lang="en-US" sz="2400" dirty="0" smtClean="0">
                <a:latin typeface="Garamond" pitchFamily="18" charset="0"/>
              </a:rPr>
              <a:t>Voltage 20-40 Volts, Current 50-500 Amps.</a:t>
            </a:r>
            <a:r>
              <a:rPr lang="en-US" sz="2400" dirty="0" smtClean="0">
                <a:solidFill>
                  <a:prstClr val="black"/>
                </a:solidFill>
                <a:latin typeface="Garamond" pitchFamily="18" charset="0"/>
              </a:rPr>
              <a:t> </a:t>
            </a:r>
          </a:p>
          <a:p>
            <a:pPr marL="517525" lvl="1" indent="-457200">
              <a:spcAft>
                <a:spcPts val="1200"/>
              </a:spcAft>
              <a:buFont typeface="Wingdings" pitchFamily="2" charset="2"/>
              <a:buChar char="§"/>
            </a:pPr>
            <a:r>
              <a:rPr lang="en-US" sz="2400" dirty="0" smtClean="0">
                <a:solidFill>
                  <a:prstClr val="black"/>
                </a:solidFill>
                <a:latin typeface="Garamond" pitchFamily="18" charset="0"/>
              </a:rPr>
              <a:t>Weld metal deposition rates ---------1 kg to 8 kg /hour </a:t>
            </a:r>
          </a:p>
          <a:p>
            <a:pPr marL="517525" lvl="1" indent="-457200">
              <a:spcAft>
                <a:spcPts val="1200"/>
              </a:spcAft>
              <a:buFont typeface="Wingdings" pitchFamily="2" charset="2"/>
              <a:buChar char="§"/>
            </a:pPr>
            <a:r>
              <a:rPr lang="en-US" sz="2400" dirty="0" smtClean="0">
                <a:solidFill>
                  <a:prstClr val="black"/>
                </a:solidFill>
                <a:latin typeface="Garamond" pitchFamily="18" charset="0"/>
              </a:rPr>
              <a:t>Weld positions --------Flat;  Horizontal; Vertical and Overhead</a:t>
            </a:r>
          </a:p>
          <a:p>
            <a:pPr marL="517525" lvl="1" indent="-457200">
              <a:spcAft>
                <a:spcPts val="1200"/>
              </a:spcAft>
              <a:buFont typeface="Wingdings" pitchFamily="2" charset="2"/>
              <a:buChar char="§"/>
            </a:pPr>
            <a:r>
              <a:rPr lang="en-US" sz="2400" dirty="0" smtClean="0">
                <a:solidFill>
                  <a:prstClr val="black"/>
                </a:solidFill>
                <a:latin typeface="Garamond" pitchFamily="18" charset="0"/>
              </a:rPr>
              <a:t>Depending upon thickness ----------single / multipurpose welds</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33400"/>
            <a:ext cx="8001000" cy="2677656"/>
          </a:xfrm>
          <a:prstGeom prst="rect">
            <a:avLst/>
          </a:prstGeom>
        </p:spPr>
        <p:txBody>
          <a:bodyPr wrap="square">
            <a:spAutoFit/>
          </a:bodyPr>
          <a:lstStyle/>
          <a:p>
            <a:r>
              <a:rPr lang="en-US" sz="2400" dirty="0" smtClean="0">
                <a:latin typeface="Garamond" pitchFamily="18" charset="0"/>
              </a:rPr>
              <a:t>Steps involved in SMAW: </a:t>
            </a:r>
          </a:p>
          <a:p>
            <a:pPr marL="914400" lvl="1" indent="-457200">
              <a:lnSpc>
                <a:spcPct val="150000"/>
              </a:lnSpc>
              <a:buFont typeface="Wingdings" pitchFamily="2" charset="2"/>
              <a:buChar char="Ø"/>
            </a:pPr>
            <a:r>
              <a:rPr lang="en-US" sz="2400" dirty="0" smtClean="0">
                <a:latin typeface="Garamond" pitchFamily="18" charset="0"/>
              </a:rPr>
              <a:t>Preparation of edges ----- flat,  single and double V etc.</a:t>
            </a:r>
          </a:p>
          <a:p>
            <a:pPr marL="914400" lvl="1" indent="-457200">
              <a:lnSpc>
                <a:spcPct val="150000"/>
              </a:lnSpc>
              <a:buFont typeface="Wingdings" pitchFamily="2" charset="2"/>
              <a:buChar char="Ø"/>
            </a:pPr>
            <a:r>
              <a:rPr lang="en-US" sz="2400" dirty="0" smtClean="0">
                <a:latin typeface="Garamond" pitchFamily="18" charset="0"/>
              </a:rPr>
              <a:t>Holding the workplace in a fixture.</a:t>
            </a:r>
          </a:p>
          <a:p>
            <a:pPr marL="914400" lvl="1" indent="-457200">
              <a:lnSpc>
                <a:spcPct val="150000"/>
              </a:lnSpc>
              <a:buFont typeface="Wingdings" pitchFamily="2" charset="2"/>
              <a:buChar char="Ø"/>
            </a:pPr>
            <a:r>
              <a:rPr lang="en-US" sz="2400" dirty="0" smtClean="0">
                <a:latin typeface="Garamond" pitchFamily="18" charset="0"/>
              </a:rPr>
              <a:t>Striking the arc </a:t>
            </a:r>
          </a:p>
          <a:p>
            <a:pPr marL="914400" lvl="1" indent="-457200">
              <a:lnSpc>
                <a:spcPct val="150000"/>
              </a:lnSpc>
              <a:buFont typeface="Wingdings" pitchFamily="2" charset="2"/>
              <a:buChar char="Ø"/>
            </a:pPr>
            <a:r>
              <a:rPr lang="en-US" sz="2400" dirty="0" smtClean="0">
                <a:latin typeface="Garamond" pitchFamily="18" charset="0"/>
              </a:rPr>
              <a:t>Welding the joint.</a:t>
            </a:r>
            <a:endParaRPr lang="en-US" sz="2400" dirty="0">
              <a:latin typeface="Garamond" pitchFamily="18" charset="0"/>
            </a:endParaRPr>
          </a:p>
        </p:txBody>
      </p:sp>
      <p:pic>
        <p:nvPicPr>
          <p:cNvPr id="5" name="Picture 4" descr="https://www.lincolnelectric.com/en-us/education-center/PublishingImages/ArticleImages/strikearc1.jpg"/>
          <p:cNvPicPr>
            <a:picLocks noChangeAspect="1" noChangeArrowheads="1"/>
          </p:cNvPicPr>
          <p:nvPr/>
        </p:nvPicPr>
        <p:blipFill>
          <a:blip r:embed="rId2"/>
          <a:srcRect/>
          <a:stretch>
            <a:fillRect/>
          </a:stretch>
        </p:blipFill>
        <p:spPr bwMode="auto">
          <a:xfrm>
            <a:off x="762000" y="3505200"/>
            <a:ext cx="3753295" cy="2567255"/>
          </a:xfrm>
          <a:prstGeom prst="rect">
            <a:avLst/>
          </a:prstGeom>
          <a:noFill/>
        </p:spPr>
      </p:pic>
      <p:pic>
        <p:nvPicPr>
          <p:cNvPr id="6" name="Picture 9" descr="C:\Users\nageshwar\Desktop\index.jpg"/>
          <p:cNvPicPr>
            <a:picLocks noChangeAspect="1" noChangeArrowheads="1"/>
          </p:cNvPicPr>
          <p:nvPr/>
        </p:nvPicPr>
        <p:blipFill>
          <a:blip r:embed="rId3"/>
          <a:srcRect b="24372"/>
          <a:stretch>
            <a:fillRect/>
          </a:stretch>
        </p:blipFill>
        <p:spPr bwMode="auto">
          <a:xfrm>
            <a:off x="4572000" y="3657600"/>
            <a:ext cx="4044462" cy="2286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7200"/>
            <a:ext cx="8458200" cy="4893647"/>
          </a:xfrm>
          <a:prstGeom prst="rect">
            <a:avLst/>
          </a:prstGeom>
        </p:spPr>
        <p:txBody>
          <a:bodyPr wrap="square">
            <a:spAutoFit/>
          </a:bodyPr>
          <a:lstStyle/>
          <a:p>
            <a:r>
              <a:rPr lang="en-US" sz="2400" b="1" dirty="0" smtClean="0">
                <a:latin typeface="Garamond" pitchFamily="18" charset="0"/>
              </a:rPr>
              <a:t>Advantages:</a:t>
            </a:r>
          </a:p>
          <a:p>
            <a:pPr marL="914400" lvl="1" indent="-457200">
              <a:buFont typeface="Wingdings" pitchFamily="2" charset="2"/>
              <a:buChar char="§"/>
            </a:pPr>
            <a:r>
              <a:rPr lang="en-US" sz="2400" dirty="0" smtClean="0">
                <a:latin typeface="Garamond" pitchFamily="18" charset="0"/>
              </a:rPr>
              <a:t>Versatile.  Any position is possible.</a:t>
            </a:r>
          </a:p>
          <a:p>
            <a:pPr marL="914400" lvl="1" indent="-457200">
              <a:buFont typeface="Wingdings" pitchFamily="2" charset="2"/>
              <a:buChar char="§"/>
            </a:pPr>
            <a:r>
              <a:rPr lang="en-US" sz="2400" dirty="0" smtClean="0">
                <a:latin typeface="Garamond" pitchFamily="18" charset="0"/>
              </a:rPr>
              <a:t>Suitable for wide range of metals.</a:t>
            </a:r>
          </a:p>
          <a:p>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Disadvantages: </a:t>
            </a:r>
          </a:p>
          <a:p>
            <a:pPr marL="914400" lvl="1" indent="-457200">
              <a:buFont typeface="Wingdings" pitchFamily="2" charset="2"/>
              <a:buChar char="§"/>
            </a:pPr>
            <a:r>
              <a:rPr lang="en-US" sz="2400" dirty="0" smtClean="0">
                <a:latin typeface="Garamond" pitchFamily="18" charset="0"/>
              </a:rPr>
              <a:t>Low speed compared to other arc welding processes. </a:t>
            </a:r>
          </a:p>
          <a:p>
            <a:pPr marL="914400" lvl="1" indent="-457200">
              <a:buFont typeface="Wingdings" pitchFamily="2" charset="2"/>
              <a:buChar char="§"/>
            </a:pPr>
            <a:r>
              <a:rPr lang="en-US" sz="2400" dirty="0" smtClean="0">
                <a:latin typeface="Garamond" pitchFamily="18" charset="0"/>
              </a:rPr>
              <a:t>Not suitable for automation. </a:t>
            </a:r>
          </a:p>
          <a:p>
            <a:pPr marL="914400" lvl="1" indent="-457200">
              <a:buFont typeface="Wingdings" pitchFamily="2" charset="2"/>
              <a:buChar char="§"/>
            </a:pPr>
            <a:r>
              <a:rPr lang="en-US" sz="2400" dirty="0" smtClean="0">
                <a:latin typeface="Garamond" pitchFamily="18" charset="0"/>
              </a:rPr>
              <a:t>Replacement of electrode is required for long welds. </a:t>
            </a:r>
          </a:p>
          <a:p>
            <a:pPr marL="914400" lvl="1" indent="-457200">
              <a:buFont typeface="Wingdings" pitchFamily="2" charset="2"/>
              <a:buChar char="§"/>
            </a:pPr>
            <a:r>
              <a:rPr lang="en-US" sz="2400" dirty="0" smtClean="0">
                <a:latin typeface="Garamond" pitchFamily="18" charset="0"/>
              </a:rPr>
              <a:t>Less deposition rates. </a:t>
            </a:r>
          </a:p>
          <a:p>
            <a:pPr marL="914400" lvl="1" indent="-457200">
              <a:buFont typeface="Wingdings" pitchFamily="2" charset="2"/>
              <a:buChar char="§"/>
            </a:pPr>
            <a:r>
              <a:rPr lang="en-US" sz="2400" dirty="0" smtClean="0">
                <a:latin typeface="Garamond" pitchFamily="18" charset="0"/>
              </a:rPr>
              <a:t>Chances of slag entrapment in multi-pass welding</a:t>
            </a:r>
          </a:p>
          <a:p>
            <a:pPr marL="914400" lvl="1" indent="-457200"/>
            <a:endParaRPr lang="en-US" sz="2400" b="1" dirty="0" smtClean="0">
              <a:latin typeface="Garamond" pitchFamily="18" charset="0"/>
            </a:endParaRPr>
          </a:p>
          <a:p>
            <a:pPr marL="457200" indent="-457200"/>
            <a:r>
              <a:rPr lang="en-US" sz="2400" b="1" dirty="0" smtClean="0">
                <a:latin typeface="Garamond" pitchFamily="18" charset="0"/>
              </a:rPr>
              <a:t>Applications: </a:t>
            </a:r>
          </a:p>
          <a:p>
            <a:r>
              <a:rPr lang="en-US" sz="2400" dirty="0" smtClean="0">
                <a:latin typeface="Garamond" pitchFamily="18" charset="0"/>
              </a:rPr>
              <a:t>For welding of pressure vessels,  ships,  structural work,  repair etc.</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http://www.engineeringenotes.com/wp-content/uploads/2018/01/clip_image004_thumb-71.jpg"/>
          <p:cNvPicPr>
            <a:picLocks noChangeAspect="1" noChangeArrowheads="1"/>
          </p:cNvPicPr>
          <p:nvPr/>
        </p:nvPicPr>
        <p:blipFill>
          <a:blip r:embed="rId2"/>
          <a:srcRect/>
          <a:stretch>
            <a:fillRect/>
          </a:stretch>
        </p:blipFill>
        <p:spPr bwMode="auto">
          <a:xfrm>
            <a:off x="304800" y="1981200"/>
            <a:ext cx="7023455" cy="2886075"/>
          </a:xfrm>
          <a:prstGeom prst="rect">
            <a:avLst/>
          </a:prstGeom>
          <a:noFill/>
        </p:spPr>
      </p:pic>
      <p:sp>
        <p:nvSpPr>
          <p:cNvPr id="3" name="Rectangle 2"/>
          <p:cNvSpPr/>
          <p:nvPr/>
        </p:nvSpPr>
        <p:spPr>
          <a:xfrm>
            <a:off x="304800" y="228600"/>
            <a:ext cx="7848600" cy="1631216"/>
          </a:xfrm>
          <a:prstGeom prst="rect">
            <a:avLst/>
          </a:prstGeom>
        </p:spPr>
        <p:txBody>
          <a:bodyPr wrap="square">
            <a:spAutoFit/>
          </a:bodyPr>
          <a:lstStyle/>
          <a:p>
            <a:r>
              <a:rPr lang="en-US" sz="2800" b="1" dirty="0" smtClean="0">
                <a:latin typeface="Garamond" pitchFamily="18" charset="0"/>
              </a:rPr>
              <a:t>Carbon arc welding (CAW)</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Arc is struck between carbon/graphite electrode and work piece or between two carbon electrodes.</a:t>
            </a:r>
          </a:p>
        </p:txBody>
      </p:sp>
      <p:sp>
        <p:nvSpPr>
          <p:cNvPr id="4" name="Rectangle 3"/>
          <p:cNvSpPr/>
          <p:nvPr/>
        </p:nvSpPr>
        <p:spPr>
          <a:xfrm>
            <a:off x="381000" y="5029200"/>
            <a:ext cx="8001000" cy="1569660"/>
          </a:xfrm>
          <a:prstGeom prst="rect">
            <a:avLst/>
          </a:prstGeom>
        </p:spPr>
        <p:txBody>
          <a:bodyPr wrap="square">
            <a:spAutoFit/>
          </a:bodyPr>
          <a:lstStyle/>
          <a:p>
            <a:r>
              <a:rPr lang="en-US" sz="2400" dirty="0" smtClean="0">
                <a:latin typeface="Garamond" pitchFamily="18" charset="0"/>
              </a:rPr>
              <a:t>Non consumable electrodes ----- carbon or  graphite are used.</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Carbon electrodes ------softer than graphite hence cannot take higher current densities.</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28600"/>
            <a:ext cx="8001000" cy="5693866"/>
          </a:xfrm>
          <a:prstGeom prst="rect">
            <a:avLst/>
          </a:prstGeom>
        </p:spPr>
        <p:txBody>
          <a:bodyPr wrap="square">
            <a:spAutoFit/>
          </a:bodyPr>
          <a:lstStyle/>
          <a:p>
            <a:r>
              <a:rPr lang="en-US" sz="2800" b="1" dirty="0" smtClean="0">
                <a:latin typeface="Garamond" pitchFamily="18" charset="0"/>
              </a:rPr>
              <a:t>Carbon arc welding (CAW)…..</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Arc with carbon electrode is more controllable.</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Graphite electrode life is higher than carbon electrode.</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Filler material is supplied through a separate filler rod.</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Power source DCEN ----- for single electrode CAW</a:t>
            </a:r>
          </a:p>
          <a:p>
            <a:r>
              <a:rPr lang="en-US" sz="2400" dirty="0" smtClean="0">
                <a:latin typeface="Garamond" pitchFamily="18" charset="0"/>
              </a:rPr>
              <a:t>		AC --------  for double electrode. </a:t>
            </a:r>
          </a:p>
          <a:p>
            <a:endParaRPr lang="en-US" sz="2400" dirty="0" smtClean="0">
              <a:latin typeface="Garamond" pitchFamily="18" charset="0"/>
            </a:endParaRPr>
          </a:p>
          <a:p>
            <a:r>
              <a:rPr lang="en-US" sz="2400" dirty="0" smtClean="0">
                <a:latin typeface="Garamond" pitchFamily="18" charset="0"/>
              </a:rPr>
              <a:t>Though carbon or graphite electrodes are not expected to melt,  due to high temperature, they slowly disintegrate at tips.</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Tip is made conical shape.</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7772400" cy="3046988"/>
          </a:xfrm>
          <a:prstGeom prst="rect">
            <a:avLst/>
          </a:prstGeom>
        </p:spPr>
        <p:txBody>
          <a:bodyPr wrap="square">
            <a:spAutoFit/>
          </a:bodyPr>
          <a:lstStyle/>
          <a:p>
            <a:r>
              <a:rPr lang="en-US" sz="2400" dirty="0" smtClean="0">
                <a:latin typeface="Garamond" pitchFamily="18" charset="0"/>
              </a:rPr>
              <a:t>Because of the separation of the heat source from filler material,  better control of heat input is possible.</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Not suitable for vertical and overhead positions.</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High welding speeds are possible in flat welding.</a:t>
            </a:r>
          </a:p>
          <a:p>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Mostly used for welding of nonferrous materials Cu, Al alloys.</a:t>
            </a:r>
            <a:endParaRPr lang="en-US" sz="2400" dirty="0">
              <a:latin typeface="Garamond" pitchFamily="18" charset="0"/>
            </a:endParaRPr>
          </a:p>
        </p:txBody>
      </p:sp>
      <p:pic>
        <p:nvPicPr>
          <p:cNvPr id="3" name="Picture 2" descr="http://www.engineeringenotes.com/wp-content/uploads/2018/01/clip_image004_thumb-71.jpg"/>
          <p:cNvPicPr>
            <a:picLocks noChangeAspect="1" noChangeArrowheads="1"/>
          </p:cNvPicPr>
          <p:nvPr/>
        </p:nvPicPr>
        <p:blipFill>
          <a:blip r:embed="rId2"/>
          <a:srcRect/>
          <a:stretch>
            <a:fillRect/>
          </a:stretch>
        </p:blipFill>
        <p:spPr bwMode="auto">
          <a:xfrm>
            <a:off x="1676400" y="3429000"/>
            <a:ext cx="7023455" cy="288607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838200"/>
            <a:ext cx="8305800" cy="6370975"/>
          </a:xfrm>
          <a:prstGeom prst="rect">
            <a:avLst/>
          </a:prstGeom>
        </p:spPr>
        <p:txBody>
          <a:bodyPr wrap="square">
            <a:spAutoFit/>
          </a:bodyPr>
          <a:lstStyle/>
          <a:p>
            <a:pPr marL="914400" lvl="1" indent="-457200">
              <a:buFont typeface="Wingdings" pitchFamily="2" charset="2"/>
              <a:buChar char="Ø"/>
            </a:pPr>
            <a:r>
              <a:rPr lang="en-US" sz="2400" dirty="0" smtClean="0">
                <a:latin typeface="Garamond" pitchFamily="18" charset="0"/>
              </a:rPr>
              <a:t>The gases in atmosphere oxygen, nitrogen, hydrogen etc will interface with the weld pool and detriment the weld quality which results poor mechanical properties of the joint.</a:t>
            </a:r>
          </a:p>
          <a:p>
            <a:pPr marL="914400" lvl="1" indent="-457200"/>
            <a:endParaRPr lang="en-US" sz="2400" dirty="0" smtClean="0">
              <a:latin typeface="Garamond" pitchFamily="18" charset="0"/>
            </a:endParaRPr>
          </a:p>
          <a:p>
            <a:pPr marL="914400" lvl="1" indent="-457200">
              <a:buFont typeface="Wingdings" pitchFamily="2" charset="2"/>
              <a:buChar char="Ø"/>
            </a:pPr>
            <a:r>
              <a:rPr lang="en-US" sz="2400" dirty="0" smtClean="0">
                <a:latin typeface="Garamond" pitchFamily="18" charset="0"/>
              </a:rPr>
              <a:t>Hence to protect the weld pool from atmospheric gases, inert gases may be used.</a:t>
            </a:r>
          </a:p>
          <a:p>
            <a:pPr marL="914400" lvl="1" indent="-457200"/>
            <a:endParaRPr lang="en-US" sz="2400" dirty="0" smtClean="0">
              <a:latin typeface="Garamond" pitchFamily="18" charset="0"/>
            </a:endParaRPr>
          </a:p>
          <a:p>
            <a:pPr marL="914400" lvl="1" indent="-457200">
              <a:buFont typeface="Wingdings" pitchFamily="2" charset="2"/>
              <a:buChar char="Ø"/>
            </a:pPr>
            <a:r>
              <a:rPr lang="en-US" sz="2400" dirty="0" smtClean="0">
                <a:latin typeface="Garamond" pitchFamily="18" charset="0"/>
              </a:rPr>
              <a:t>In Inert gas shielded arc welding processes, a high pressure inert gas flowing around the electrode while welding will physically displace all the atmospheric gases around the weld metal to fully protect it.</a:t>
            </a:r>
          </a:p>
          <a:p>
            <a:pPr marL="914400" lvl="1" indent="-457200"/>
            <a:endParaRPr lang="en-US" sz="2400" dirty="0" smtClean="0">
              <a:latin typeface="Garamond" pitchFamily="18" charset="0"/>
            </a:endParaRPr>
          </a:p>
          <a:p>
            <a:pPr marL="914400" lvl="1" indent="-457200">
              <a:buFont typeface="Wingdings" pitchFamily="2" charset="2"/>
              <a:buChar char="Ø"/>
            </a:pPr>
            <a:r>
              <a:rPr lang="en-US" sz="2400" dirty="0" smtClean="0">
                <a:latin typeface="Garamond" pitchFamily="18" charset="0"/>
              </a:rPr>
              <a:t>Most commonly used inert gases -------- Argon, Helium,  Co</a:t>
            </a:r>
            <a:r>
              <a:rPr lang="en-US" dirty="0" smtClean="0">
                <a:latin typeface="Garamond" pitchFamily="18" charset="0"/>
              </a:rPr>
              <a:t>2</a:t>
            </a:r>
            <a:r>
              <a:rPr lang="en-US" sz="2400" dirty="0" smtClean="0">
                <a:latin typeface="Garamond" pitchFamily="18" charset="0"/>
              </a:rPr>
              <a:t> and their mixtures. </a:t>
            </a:r>
          </a:p>
          <a:p>
            <a:pPr marL="914400" lvl="1" indent="-457200">
              <a:buFont typeface="Wingdings" pitchFamily="2" charset="2"/>
              <a:buChar char="Ø"/>
            </a:pPr>
            <a:endParaRPr lang="en-US" sz="2400" dirty="0" smtClean="0">
              <a:latin typeface="Garamond" pitchFamily="18" charset="0"/>
            </a:endParaRPr>
          </a:p>
          <a:p>
            <a:pPr marL="914400" lvl="1" indent="-457200">
              <a:buFont typeface="Wingdings" pitchFamily="2" charset="2"/>
              <a:buChar char="Ø"/>
            </a:pPr>
            <a:r>
              <a:rPr lang="en-US" sz="2400" dirty="0" smtClean="0">
                <a:latin typeface="Garamond" pitchFamily="18" charset="0"/>
              </a:rPr>
              <a:t>Argon normally preferred over Helium.</a:t>
            </a:r>
          </a:p>
          <a:p>
            <a:pPr marL="914400" lvl="1" indent="-457200">
              <a:buFont typeface="Wingdings" pitchFamily="2" charset="2"/>
              <a:buChar char="Ø"/>
            </a:pPr>
            <a:endParaRPr lang="en-US" sz="2400" dirty="0" smtClean="0">
              <a:latin typeface="Garamond" pitchFamily="18" charset="0"/>
            </a:endParaRPr>
          </a:p>
        </p:txBody>
      </p:sp>
      <p:sp>
        <p:nvSpPr>
          <p:cNvPr id="3" name="Rectangle 2"/>
          <p:cNvSpPr/>
          <p:nvPr/>
        </p:nvSpPr>
        <p:spPr>
          <a:xfrm>
            <a:off x="457200" y="304800"/>
            <a:ext cx="4495800" cy="461665"/>
          </a:xfrm>
          <a:prstGeom prst="rect">
            <a:avLst/>
          </a:prstGeom>
        </p:spPr>
        <p:txBody>
          <a:bodyPr wrap="square">
            <a:spAutoFit/>
          </a:bodyPr>
          <a:lstStyle/>
          <a:p>
            <a:r>
              <a:rPr lang="en-US" sz="2400" b="1" dirty="0" smtClean="0">
                <a:solidFill>
                  <a:prstClr val="black"/>
                </a:solidFill>
                <a:latin typeface="Garamond" pitchFamily="18" charset="0"/>
              </a:rPr>
              <a:t>Inert gas shielded arc welding</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1193</Words>
  <Application>Microsoft Office PowerPoint</Application>
  <PresentationFormat>On-screen Show (4:3)</PresentationFormat>
  <Paragraphs>201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MECH-HOD</dc:creator>
  <cp:lastModifiedBy>nageshwar</cp:lastModifiedBy>
  <cp:revision>96</cp:revision>
  <dcterms:created xsi:type="dcterms:W3CDTF">2006-08-16T00:00:00Z</dcterms:created>
  <dcterms:modified xsi:type="dcterms:W3CDTF">2019-10-23T04:56:31Z</dcterms:modified>
</cp:coreProperties>
</file>